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56" r:id="rId3"/>
    <p:sldId id="357" r:id="rId4"/>
    <p:sldId id="358" r:id="rId5"/>
    <p:sldId id="359" r:id="rId6"/>
    <p:sldId id="360" r:id="rId7"/>
    <p:sldId id="361" r:id="rId8"/>
    <p:sldId id="362" r:id="rId9"/>
    <p:sldId id="479" r:id="rId10"/>
    <p:sldId id="494" r:id="rId11"/>
    <p:sldId id="272" r:id="rId12"/>
    <p:sldId id="273" r:id="rId13"/>
    <p:sldId id="496" r:id="rId14"/>
    <p:sldId id="49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03"/>
    <p:restoredTop sz="94694"/>
  </p:normalViewPr>
  <p:slideViewPr>
    <p:cSldViewPr snapToGrid="0" snapToObjects="1">
      <p:cViewPr>
        <p:scale>
          <a:sx n="93" d="100"/>
          <a:sy n="93" d="100"/>
        </p:scale>
        <p:origin x="1440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tiff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A754E-A861-CE4F-A3F3-2E4780E562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86F332-02E4-694C-916F-C339E87F60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00ED2-D373-B341-99DB-7AA8762F6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A4BFA-A93F-CB4C-9D43-AA5997047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360EC-1F8B-194E-B9B2-E347C42AD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878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F4FD1-2092-A141-8C7F-8FFB9343E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3518E6-2C70-2641-A8FB-B492B3F145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F76AC-70A1-514B-A1BE-6959FFA38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C15AB-75F2-1146-AD12-390709D40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C2733-A89F-2E49-B01B-600DCBF5F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790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47C4F8-B702-104A-84E4-4BC00CAD81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B73501-7857-F244-B808-550FDC79F3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FEE22-01DE-C94A-A5CA-CC318B6AB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DFD8B-C248-594C-8D45-3515683E0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B5DD3-0F21-3E4B-A831-C9BA0210A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995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4F25C-900C-2D44-9E25-6B39D59E8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D84D2-B2ED-BE4D-93BD-03B0BC508D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02F02-8335-AF49-B047-0C50DAF3A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D8582-9693-2249-9079-DA91C9FB5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50E73-8CC1-C74B-9D8B-8B511EC4A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83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8515C-B61A-0245-9C26-298F34EAD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133E24-6F9E-0445-B685-A4D0E0C9B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A0C6B-89F0-5040-9D41-FC13B68EE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97A1B-B462-7A47-AD13-D2ECBF784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7D063-0E74-B64F-AD5B-8C4F59037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58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7BA85-8469-9444-9F8B-B40820DA6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98020-C6D6-A84F-80D8-ABF5DD468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7DBEB-44D2-E143-A685-6A06319AC9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737E57-1995-844C-B74D-51BC47136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B9B7C7-4501-1B4D-9A43-20D81699D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D1BE46-6CC1-F848-BD9D-1D9B3B966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835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6196B-657A-8140-AE0A-596CCEBFF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25810-E322-B546-B40E-214518FEE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6CE600-CBCC-AD4A-9D61-D37D21BE4D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8384EF-6697-5A44-8274-FC4C01D48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97DB1B-13C4-BE4C-8CA6-1A9517B97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4C2B81-D33A-054E-AF19-81A7F57E2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2AAD3F-3573-3C40-9632-9E1CEF11B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52BE61-9AD6-524A-BEAC-307986427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87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90EFF-C2CF-7146-9A3A-D0FDF407A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2E5E11-CEBA-4748-9176-E8F0FFC16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2F6366-6500-5649-B0D9-556AE374A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6F9F68-9476-DA41-A267-536C1A584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853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C507A9-28CF-9C4B-A075-CE8C3EB30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3E8207-FF3B-6647-80AB-B0F15BE1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DCB4BB-D3BD-FC40-A427-CC73984A4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447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33806-E930-004D-B434-EA275C3E0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95682-FDE3-E449-A731-575D152EE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982D1-7C7E-B14A-A8D8-EB834F1C1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6BF819-157D-B546-84E7-40C262097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FE58A9-6992-174E-B24B-E7AFA5CF6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BE2229-BAE9-7541-8263-488A581A3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5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0DB26-32D4-4240-9EE6-21DFE7193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ED1140-C5AA-684D-A5B2-7185060ABD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8764DE-EBA7-E340-8112-DBC5D046D3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CBC1C6-245E-F14A-90CD-BEC662934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946486-2A77-7742-B10E-1E432AE5F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F0F7BB-E295-F342-A07F-69188D75F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485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6CE1EA-0491-E249-90DB-C347B1365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4830F-0EF7-C44A-8CF7-4A9E2980B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88B58-EF00-6E4F-91A6-9F90FF265E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992BD-D26E-1E42-828B-8FED15808373}" type="datetimeFigureOut">
              <a:rPr lang="en-US" smtClean="0"/>
              <a:t>6/4/20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B8B94-5F07-4F42-8126-95B43A659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79695-E865-DE47-BC9B-1E648B8DA6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3F8E48-87BE-3147-B40D-C3CBE1F3F5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76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microsoft.com/office/2007/relationships/hdphoto" Target="../media/hdphoto2.wdp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88A6-6E6D-6F4E-A68F-04C3D3C96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71676"/>
            <a:ext cx="9144000" cy="838200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Droplet based single cell RNA sequencing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10CC2B-CBBC-B742-A246-41941F25B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0467" y="3238119"/>
            <a:ext cx="4873181" cy="1441450"/>
          </a:xfrm>
        </p:spPr>
        <p:txBody>
          <a:bodyPr>
            <a:norm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using 10x genomics platform for data collection and Seurat R package for secondary analysis and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4055261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90773" y="1297463"/>
            <a:ext cx="3410667" cy="2896253"/>
            <a:chOff x="1410940" y="1326259"/>
            <a:chExt cx="1853951" cy="1563347"/>
          </a:xfrm>
        </p:grpSpPr>
        <p:pic>
          <p:nvPicPr>
            <p:cNvPr id="23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1869" y="1495421"/>
              <a:ext cx="1673022" cy="13941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Rectangle 24"/>
            <p:cNvSpPr/>
            <p:nvPr/>
          </p:nvSpPr>
          <p:spPr>
            <a:xfrm>
              <a:off x="1410940" y="1326259"/>
              <a:ext cx="361857" cy="338323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728"/>
            <a:ext cx="4333240" cy="626776"/>
          </a:xfrm>
        </p:spPr>
        <p:txBody>
          <a:bodyPr>
            <a:noAutofit/>
          </a:bodyPr>
          <a:lstStyle/>
          <a:p>
            <a:r>
              <a:rPr lang="en-US" sz="3200" b="1" dirty="0">
                <a:latin typeface="Times New Roman"/>
                <a:cs typeface="Times New Roman"/>
              </a:rPr>
              <a:t>After Primary Analysis</a:t>
            </a:r>
          </a:p>
        </p:txBody>
      </p:sp>
      <p:pic>
        <p:nvPicPr>
          <p:cNvPr id="7" name="Picture 6" descr="Screen Shot 2017-03-17 at 10.00.54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948" y="881620"/>
            <a:ext cx="6680198" cy="50947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333240" y="577323"/>
            <a:ext cx="30778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/>
                <a:cs typeface="Times New Roman"/>
              </a:rPr>
              <a:t>Example of </a:t>
            </a:r>
            <a:r>
              <a:rPr lang="en-US" sz="1400" b="1" dirty="0" err="1">
                <a:latin typeface="Times New Roman"/>
                <a:cs typeface="Times New Roman"/>
              </a:rPr>
              <a:t>Dropseq</a:t>
            </a:r>
            <a:r>
              <a:rPr lang="en-US" sz="1400" b="1" dirty="0">
                <a:latin typeface="Times New Roman"/>
                <a:cs typeface="Times New Roman"/>
              </a:rPr>
              <a:t> Gene Table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3622" y="4245495"/>
            <a:ext cx="3165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/>
                <a:cs typeface="Times New Roman"/>
              </a:rPr>
              <a:t>Generation of Gene Matrix Table using </a:t>
            </a:r>
            <a:r>
              <a:rPr lang="en-US" sz="1400" b="1" dirty="0" err="1">
                <a:latin typeface="Times New Roman"/>
                <a:cs typeface="Times New Roman"/>
              </a:rPr>
              <a:t>CellRanger</a:t>
            </a:r>
            <a:r>
              <a:rPr lang="en-US" sz="1400" b="1" dirty="0">
                <a:latin typeface="Times New Roman"/>
                <a:cs typeface="Times New Roman"/>
              </a:rPr>
              <a:t> in </a:t>
            </a:r>
            <a:r>
              <a:rPr lang="en-US" sz="1400" b="1" dirty="0" err="1">
                <a:latin typeface="Times New Roman"/>
                <a:cs typeface="Times New Roman"/>
              </a:rPr>
              <a:t>Biowulf</a:t>
            </a:r>
            <a:endParaRPr lang="en-US" sz="1400" b="1" dirty="0">
              <a:latin typeface="Times New Roman"/>
              <a:cs typeface="Times New Roman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008962-CCBC-C044-9E17-F2569DC3003C}"/>
              </a:ext>
            </a:extLst>
          </p:cNvPr>
          <p:cNvSpPr txBox="1"/>
          <p:nvPr/>
        </p:nvSpPr>
        <p:spPr>
          <a:xfrm>
            <a:off x="4522546" y="6126788"/>
            <a:ext cx="15493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/>
                <a:cs typeface="Times New Roman"/>
              </a:rPr>
              <a:t>Genes x </a:t>
            </a:r>
            <a:r>
              <a:rPr lang="en-US" sz="1400" b="1" dirty="0" err="1">
                <a:latin typeface="Times New Roman"/>
                <a:cs typeface="Times New Roman"/>
              </a:rPr>
              <a:t>Cell.ids</a:t>
            </a:r>
            <a:endParaRPr lang="en-US" sz="1400" b="1" dirty="0">
              <a:latin typeface="Times New Roman"/>
              <a:cs typeface="Times New Roman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CB7775E-63B4-8340-A873-C27549ECF8A6}"/>
              </a:ext>
            </a:extLst>
          </p:cNvPr>
          <p:cNvSpPr txBox="1"/>
          <p:nvPr/>
        </p:nvSpPr>
        <p:spPr>
          <a:xfrm>
            <a:off x="823622" y="5163008"/>
            <a:ext cx="3165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/>
                <a:cs typeface="Times New Roman"/>
              </a:rPr>
              <a:t>Any available R or python packages for </a:t>
            </a:r>
            <a:r>
              <a:rPr lang="en-US" sz="1400" b="1" dirty="0" err="1">
                <a:latin typeface="Times New Roman"/>
                <a:cs typeface="Times New Roman"/>
              </a:rPr>
              <a:t>scRNAseq</a:t>
            </a:r>
            <a:r>
              <a:rPr lang="en-US" sz="1400" b="1" dirty="0">
                <a:latin typeface="Times New Roman"/>
                <a:cs typeface="Times New Roman"/>
              </a:rPr>
              <a:t> analysis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948F9961-F1FA-154B-A75C-41CEF5EC2A9E}"/>
              </a:ext>
            </a:extLst>
          </p:cNvPr>
          <p:cNvSpPr/>
          <p:nvPr/>
        </p:nvSpPr>
        <p:spPr>
          <a:xfrm>
            <a:off x="2032000" y="4768715"/>
            <a:ext cx="254000" cy="38834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834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082" y="159575"/>
            <a:ext cx="3834905" cy="16404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6102"/>
          <a:stretch/>
        </p:blipFill>
        <p:spPr>
          <a:xfrm>
            <a:off x="4223985" y="559496"/>
            <a:ext cx="7691683" cy="109798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842" y="2319751"/>
            <a:ext cx="10592790" cy="4179521"/>
          </a:xfrm>
          <a:prstGeom prst="rect">
            <a:avLst/>
          </a:prstGeom>
        </p:spPr>
      </p:pic>
      <p:sp>
        <p:nvSpPr>
          <p:cNvPr id="9" name="Cross 8"/>
          <p:cNvSpPr>
            <a:spLocks/>
          </p:cNvSpPr>
          <p:nvPr/>
        </p:nvSpPr>
        <p:spPr>
          <a:xfrm>
            <a:off x="7411288" y="1686662"/>
            <a:ext cx="658538" cy="662274"/>
          </a:xfrm>
          <a:prstGeom prst="plus">
            <a:avLst>
              <a:gd name="adj" fmla="val 4148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68015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045"/>
          <a:stretch/>
        </p:blipFill>
        <p:spPr>
          <a:xfrm>
            <a:off x="453045" y="1619575"/>
            <a:ext cx="5401821" cy="37726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140" y="1740248"/>
            <a:ext cx="6000734" cy="17656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0140" y="3801213"/>
            <a:ext cx="3008085" cy="12621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05299" y="3801930"/>
            <a:ext cx="2903971" cy="1261449"/>
          </a:xfrm>
          <a:prstGeom prst="rect">
            <a:avLst/>
          </a:prstGeom>
        </p:spPr>
      </p:pic>
      <p:sp>
        <p:nvSpPr>
          <p:cNvPr id="10" name="Rectangle 9"/>
          <p:cNvSpPr>
            <a:spLocks/>
          </p:cNvSpPr>
          <p:nvPr/>
        </p:nvSpPr>
        <p:spPr>
          <a:xfrm>
            <a:off x="4130045" y="797862"/>
            <a:ext cx="46901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uFillTx/>
                <a:latin typeface="Arial" panose="020B0604020202020204" pitchFamily="34" charset="0"/>
                <a:cs typeface="Arial" panose="020B0604020202020204" pitchFamily="34" charset="0"/>
              </a:rPr>
              <a:t>CITE-Seq / Total-Seq</a:t>
            </a:r>
            <a:endParaRPr lang="en-US" sz="3600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50691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ABC375E-368F-A746-A358-EE482A2DC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9" y="373380"/>
            <a:ext cx="6329680" cy="58447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BFBE55-7AF2-9F4D-AF5D-083E12125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6239" y="373380"/>
            <a:ext cx="5234496" cy="23799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7F4E606-333B-FC45-9F98-6BE6ACE2AC8A}"/>
              </a:ext>
            </a:extLst>
          </p:cNvPr>
          <p:cNvSpPr txBox="1"/>
          <p:nvPr/>
        </p:nvSpPr>
        <p:spPr>
          <a:xfrm>
            <a:off x="6799807" y="3703192"/>
            <a:ext cx="496736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Super loading is possible due to increased accuracy of doublets removal.</a:t>
            </a:r>
          </a:p>
          <a:p>
            <a:pPr marL="285750" indent="-285750">
              <a:buFontTx/>
              <a:buChar char="-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Minimize batch effect (we don’t need any batch effect removal step)</a:t>
            </a:r>
          </a:p>
          <a:p>
            <a:pPr marL="285750" indent="-285750">
              <a:buFontTx/>
              <a:buChar char="-"/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Biological replicates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enhance statistical power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877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D466AD9-7615-D645-8B80-263979A74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884" y="780740"/>
            <a:ext cx="12192000" cy="57885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EA2763A-BBB3-574B-8EA5-3418E464FC86}"/>
              </a:ext>
            </a:extLst>
          </p:cNvPr>
          <p:cNvSpPr/>
          <p:nvPr/>
        </p:nvSpPr>
        <p:spPr>
          <a:xfrm>
            <a:off x="10218004" y="427828"/>
            <a:ext cx="2468880" cy="55778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FB875CC-09A7-CB42-BCB7-74785F7C4E12}"/>
              </a:ext>
            </a:extLst>
          </p:cNvPr>
          <p:cNvCxnSpPr/>
          <p:nvPr/>
        </p:nvCxnSpPr>
        <p:spPr>
          <a:xfrm>
            <a:off x="2024980" y="843086"/>
            <a:ext cx="328269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6890D2F-A78C-8641-8BCD-27338755A71C}"/>
              </a:ext>
            </a:extLst>
          </p:cNvPr>
          <p:cNvCxnSpPr/>
          <p:nvPr/>
        </p:nvCxnSpPr>
        <p:spPr>
          <a:xfrm>
            <a:off x="6424260" y="843086"/>
            <a:ext cx="328269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960C4E2-BDCF-8348-B974-0C82DA9D6B02}"/>
              </a:ext>
            </a:extLst>
          </p:cNvPr>
          <p:cNvSpPr txBox="1"/>
          <p:nvPr/>
        </p:nvSpPr>
        <p:spPr>
          <a:xfrm>
            <a:off x="2913173" y="473753"/>
            <a:ext cx="1530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Water Control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8361B0-9A00-1A46-8C5D-EF5BF0A01427}"/>
              </a:ext>
            </a:extLst>
          </p:cNvPr>
          <p:cNvSpPr txBox="1"/>
          <p:nvPr/>
        </p:nvSpPr>
        <p:spPr>
          <a:xfrm>
            <a:off x="7489296" y="478428"/>
            <a:ext cx="1152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DSS-Day 8</a:t>
            </a:r>
          </a:p>
        </p:txBody>
      </p:sp>
    </p:spTree>
    <p:extLst>
      <p:ext uri="{BB962C8B-B14F-4D97-AF65-F5344CB8AC3E}">
        <p14:creationId xmlns:p14="http://schemas.microsoft.com/office/powerpoint/2010/main" val="1933636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140754"/>
            <a:ext cx="8686800" cy="3736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238577" y="152400"/>
            <a:ext cx="7620000" cy="533400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RNA-Seq using Drop-Seq</a:t>
            </a:r>
          </a:p>
        </p:txBody>
      </p:sp>
      <p:sp>
        <p:nvSpPr>
          <p:cNvPr id="8" name="Rectangle 7"/>
          <p:cNvSpPr/>
          <p:nvPr/>
        </p:nvSpPr>
        <p:spPr>
          <a:xfrm>
            <a:off x="1594835" y="6366180"/>
            <a:ext cx="89074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/>
              <a:t>Macosko</a:t>
            </a:r>
            <a:r>
              <a:rPr lang="en-US" sz="1200" dirty="0"/>
              <a:t> et al. Highly Parallel Genome-Wide Expression Profiling of individual Cells Using </a:t>
            </a:r>
            <a:r>
              <a:rPr lang="en-US" sz="1200" dirty="0" err="1"/>
              <a:t>Nanoliter</a:t>
            </a:r>
            <a:r>
              <a:rPr lang="en-US" sz="1200" dirty="0"/>
              <a:t> Droplets. </a:t>
            </a:r>
            <a:r>
              <a:rPr lang="en-US" sz="1200" i="1" dirty="0"/>
              <a:t>Cell</a:t>
            </a:r>
            <a:r>
              <a:rPr lang="en-US" sz="1200" dirty="0"/>
              <a:t> 2015.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3678" y="1064555"/>
            <a:ext cx="2678723" cy="2232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3538904" y="4993702"/>
            <a:ext cx="511419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/>
              <a:t>Minimum infrastructure required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/>
              <a:t>Cost effective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dirty="0"/>
              <a:t>Single cell resolution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096000" y="4602480"/>
            <a:ext cx="0" cy="27432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/>
          <p:cNvSpPr/>
          <p:nvPr/>
        </p:nvSpPr>
        <p:spPr>
          <a:xfrm>
            <a:off x="1752601" y="988354"/>
            <a:ext cx="3341077" cy="213584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24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:\Larochelle\Luigi\Projects\Project iPSC differentiation\Data\Images\iPS Expt 71 - Drop-seq\iPS Expt 71 - Elbow.jpg"/>
          <p:cNvPicPr/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3934" y="2731054"/>
            <a:ext cx="2594611" cy="1949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L:\Larochelle\Luigi\Projects\Project iPSC differentiation\Data\Images\iPS Expt 72 - Drop-seq\Expt 72 - Post-drop-seq.jpg"/>
          <p:cNvPicPr/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98"/>
          <a:stretch/>
        </p:blipFill>
        <p:spPr bwMode="auto">
          <a:xfrm>
            <a:off x="6433039" y="749301"/>
            <a:ext cx="2818887" cy="204563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 rot="16200000">
            <a:off x="1597313" y="3441397"/>
            <a:ext cx="1915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Droplet Formation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80638" y="2794933"/>
            <a:ext cx="3322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Determination of occupancy (5%)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8185638" y="1011116"/>
            <a:ext cx="457200" cy="307457"/>
          </a:xfrm>
          <a:prstGeom prst="straightConnector1">
            <a:avLst/>
          </a:prstGeom>
          <a:ln w="38100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E:\Barcoded Beads 40X.jpg"/>
          <p:cNvPicPr/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590" y="749300"/>
            <a:ext cx="2594611" cy="1945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2" descr="E:\Expt. 73 - 40X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3935" y="4696778"/>
            <a:ext cx="2594611" cy="194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 rot="16200000">
            <a:off x="1710293" y="1515510"/>
            <a:ext cx="168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Barcoded Beads</a:t>
            </a:r>
          </a:p>
        </p:txBody>
      </p:sp>
      <p:sp>
        <p:nvSpPr>
          <p:cNvPr id="15" name="TextBox 14"/>
          <p:cNvSpPr txBox="1"/>
          <p:nvPr/>
        </p:nvSpPr>
        <p:spPr>
          <a:xfrm rot="16200000">
            <a:off x="1531943" y="5497897"/>
            <a:ext cx="2046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Encapsulated Beads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286000" y="147340"/>
            <a:ext cx="76282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Drop-</a:t>
            </a:r>
            <a:r>
              <a:rPr lang="en-US" sz="2800" dirty="0" err="1"/>
              <a:t>seq</a:t>
            </a:r>
            <a:r>
              <a:rPr lang="en-US" sz="2800" dirty="0"/>
              <a:t> Workflow: From cells &amp; beads to droplets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7943556" y="3282254"/>
            <a:ext cx="0" cy="1828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852604" y="3525660"/>
            <a:ext cx="2171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Reverse transcription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943556" y="3964916"/>
            <a:ext cx="0" cy="1828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58372" y="4208322"/>
            <a:ext cx="2341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Exonuclease treatment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7943556" y="4650716"/>
            <a:ext cx="0" cy="1828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042924" y="4894122"/>
            <a:ext cx="1828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PCR amplification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7943556" y="5345308"/>
            <a:ext cx="0" cy="1828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248401" y="5503722"/>
            <a:ext cx="342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Tagmentation</a:t>
            </a:r>
            <a:r>
              <a:rPr lang="en-US" dirty="0"/>
              <a:t> (library preparation)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943556" y="5949254"/>
            <a:ext cx="0" cy="18288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298342" y="6107668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Sequencing</a:t>
            </a:r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4594226" y="6384925"/>
            <a:ext cx="815975" cy="516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495801" y="6320909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100 um</a:t>
            </a:r>
          </a:p>
        </p:txBody>
      </p:sp>
    </p:spTree>
    <p:extLst>
      <p:ext uri="{BB962C8B-B14F-4D97-AF65-F5344CB8AC3E}">
        <p14:creationId xmlns:p14="http://schemas.microsoft.com/office/powerpoint/2010/main" val="1570632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V="1">
            <a:off x="2549044" y="1117618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663344" y="97131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714144" y="1117618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828444" y="97131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866544" y="1117618"/>
            <a:ext cx="228600" cy="0"/>
          </a:xfrm>
          <a:prstGeom prst="line">
            <a:avLst/>
          </a:prstGeom>
          <a:ln w="571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2980844" y="97131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3031644" y="11176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145944" y="9713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3205211" y="11176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319511" y="9713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3370311" y="11176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3484611" y="9713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3522711" y="11176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637011" y="9713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3687811" y="11176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802111" y="9713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844444" y="11176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3958744" y="9713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V="1">
            <a:off x="4009544" y="11176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4123844" y="9713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4161944" y="11176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4276244" y="9713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4327044" y="11176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4441344" y="9713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523598" y="930550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TTTT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272520" y="971315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3’</a:t>
            </a:r>
          </a:p>
        </p:txBody>
      </p:sp>
      <p:sp>
        <p:nvSpPr>
          <p:cNvPr id="4" name="Oval 3"/>
          <p:cNvSpPr/>
          <p:nvPr/>
        </p:nvSpPr>
        <p:spPr>
          <a:xfrm>
            <a:off x="1676400" y="609600"/>
            <a:ext cx="914400" cy="914400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 rot="18900000">
            <a:off x="2048611" y="1422514"/>
            <a:ext cx="1031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PCR Handle</a:t>
            </a:r>
          </a:p>
        </p:txBody>
      </p:sp>
      <p:sp>
        <p:nvSpPr>
          <p:cNvPr id="59" name="TextBox 58"/>
          <p:cNvSpPr txBox="1"/>
          <p:nvPr/>
        </p:nvSpPr>
        <p:spPr>
          <a:xfrm rot="18900000">
            <a:off x="2684255" y="1430573"/>
            <a:ext cx="1091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Cell Barcode</a:t>
            </a:r>
          </a:p>
        </p:txBody>
      </p:sp>
      <p:sp>
        <p:nvSpPr>
          <p:cNvPr id="60" name="TextBox 59"/>
          <p:cNvSpPr txBox="1"/>
          <p:nvPr/>
        </p:nvSpPr>
        <p:spPr>
          <a:xfrm rot="18900000">
            <a:off x="3760116" y="1311122"/>
            <a:ext cx="4988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UMI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551727" y="609683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AAAA</a:t>
            </a:r>
          </a:p>
        </p:txBody>
      </p:sp>
      <p:grpSp>
        <p:nvGrpSpPr>
          <p:cNvPr id="71" name="Group 70"/>
          <p:cNvGrpSpPr/>
          <p:nvPr/>
        </p:nvGrpSpPr>
        <p:grpSpPr>
          <a:xfrm>
            <a:off x="5242040" y="667858"/>
            <a:ext cx="2520134" cy="224396"/>
            <a:chOff x="4251440" y="667858"/>
            <a:chExt cx="2520134" cy="224396"/>
          </a:xfrm>
        </p:grpSpPr>
        <p:sp>
          <p:nvSpPr>
            <p:cNvPr id="63" name="Freeform 62"/>
            <p:cNvSpPr>
              <a:spLocks noChangeAspect="1"/>
            </p:cNvSpPr>
            <p:nvPr/>
          </p:nvSpPr>
          <p:spPr>
            <a:xfrm flipH="1">
              <a:off x="4251440" y="667858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/>
            <p:cNvSpPr>
              <a:spLocks noChangeAspect="1"/>
            </p:cNvSpPr>
            <p:nvPr/>
          </p:nvSpPr>
          <p:spPr>
            <a:xfrm flipH="1">
              <a:off x="4561295" y="668874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 64"/>
            <p:cNvSpPr>
              <a:spLocks noChangeAspect="1"/>
            </p:cNvSpPr>
            <p:nvPr/>
          </p:nvSpPr>
          <p:spPr>
            <a:xfrm flipH="1">
              <a:off x="4878448" y="683369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reeform 65"/>
            <p:cNvSpPr>
              <a:spLocks noChangeAspect="1"/>
            </p:cNvSpPr>
            <p:nvPr/>
          </p:nvSpPr>
          <p:spPr>
            <a:xfrm flipH="1">
              <a:off x="5192773" y="684385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 66"/>
            <p:cNvSpPr>
              <a:spLocks noChangeAspect="1"/>
            </p:cNvSpPr>
            <p:nvPr/>
          </p:nvSpPr>
          <p:spPr>
            <a:xfrm flipH="1">
              <a:off x="5510430" y="689959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>
              <a:spLocks noChangeAspect="1"/>
            </p:cNvSpPr>
            <p:nvPr/>
          </p:nvSpPr>
          <p:spPr>
            <a:xfrm flipH="1">
              <a:off x="5823390" y="694150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>
              <a:spLocks noChangeAspect="1"/>
            </p:cNvSpPr>
            <p:nvPr/>
          </p:nvSpPr>
          <p:spPr>
            <a:xfrm flipH="1">
              <a:off x="6138286" y="699120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>
              <a:spLocks noChangeAspect="1"/>
            </p:cNvSpPr>
            <p:nvPr/>
          </p:nvSpPr>
          <p:spPr>
            <a:xfrm flipH="1">
              <a:off x="6454421" y="700136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7762174" y="636321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5’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8001001" y="621268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mRNA</a:t>
            </a:r>
          </a:p>
        </p:txBody>
      </p:sp>
      <p:sp>
        <p:nvSpPr>
          <p:cNvPr id="74" name="Down Arrow 73"/>
          <p:cNvSpPr/>
          <p:nvPr/>
        </p:nvSpPr>
        <p:spPr>
          <a:xfrm>
            <a:off x="5242040" y="1465010"/>
            <a:ext cx="627008" cy="668591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/>
          <p:cNvSpPr txBox="1"/>
          <p:nvPr/>
        </p:nvSpPr>
        <p:spPr>
          <a:xfrm>
            <a:off x="5867082" y="1566446"/>
            <a:ext cx="21339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+ Reverse Transcriptase</a:t>
            </a:r>
          </a:p>
        </p:txBody>
      </p:sp>
      <p:cxnSp>
        <p:nvCxnSpPr>
          <p:cNvPr id="76" name="Straight Connector 75"/>
          <p:cNvCxnSpPr/>
          <p:nvPr/>
        </p:nvCxnSpPr>
        <p:spPr>
          <a:xfrm flipV="1">
            <a:off x="2579524" y="2737599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2693824" y="2591295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2744624" y="2737599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2858924" y="2591295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V="1">
            <a:off x="2897024" y="2737599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3011324" y="2591295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3062124" y="2737599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3176424" y="2591295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3235691" y="2737599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3349991" y="2591295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V="1">
            <a:off x="3400791" y="2737599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3515091" y="2591295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3553191" y="2737599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3667491" y="2591295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V="1">
            <a:off x="3718291" y="2737599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3832591" y="2591295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3874924" y="2737599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3989224" y="2591295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V="1">
            <a:off x="4040024" y="2737599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4154324" y="2591295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V="1">
            <a:off x="4192424" y="2737599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>
            <a:off x="4306724" y="2591295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4357524" y="2737599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471824" y="2591295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4554078" y="2550531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TTTT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8389087" y="2564079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3’</a:t>
            </a:r>
          </a:p>
        </p:txBody>
      </p:sp>
      <p:sp>
        <p:nvSpPr>
          <p:cNvPr id="102" name="Oval 101"/>
          <p:cNvSpPr/>
          <p:nvPr/>
        </p:nvSpPr>
        <p:spPr>
          <a:xfrm>
            <a:off x="1706880" y="2229581"/>
            <a:ext cx="914400" cy="914400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/>
          <p:cNvSpPr txBox="1"/>
          <p:nvPr/>
        </p:nvSpPr>
        <p:spPr>
          <a:xfrm>
            <a:off x="4582207" y="2229664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AAAA</a:t>
            </a:r>
          </a:p>
        </p:txBody>
      </p:sp>
      <p:grpSp>
        <p:nvGrpSpPr>
          <p:cNvPr id="107" name="Group 106"/>
          <p:cNvGrpSpPr/>
          <p:nvPr/>
        </p:nvGrpSpPr>
        <p:grpSpPr>
          <a:xfrm>
            <a:off x="5272520" y="2287839"/>
            <a:ext cx="2520134" cy="224396"/>
            <a:chOff x="4251440" y="667858"/>
            <a:chExt cx="2520134" cy="224396"/>
          </a:xfrm>
        </p:grpSpPr>
        <p:sp>
          <p:nvSpPr>
            <p:cNvPr id="108" name="Freeform 107"/>
            <p:cNvSpPr>
              <a:spLocks noChangeAspect="1"/>
            </p:cNvSpPr>
            <p:nvPr/>
          </p:nvSpPr>
          <p:spPr>
            <a:xfrm flipH="1">
              <a:off x="4251440" y="667858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Freeform 108"/>
            <p:cNvSpPr>
              <a:spLocks noChangeAspect="1"/>
            </p:cNvSpPr>
            <p:nvPr/>
          </p:nvSpPr>
          <p:spPr>
            <a:xfrm flipH="1">
              <a:off x="4561295" y="668874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Freeform 109"/>
            <p:cNvSpPr>
              <a:spLocks noChangeAspect="1"/>
            </p:cNvSpPr>
            <p:nvPr/>
          </p:nvSpPr>
          <p:spPr>
            <a:xfrm flipH="1">
              <a:off x="4878448" y="683369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Freeform 110"/>
            <p:cNvSpPr>
              <a:spLocks noChangeAspect="1"/>
            </p:cNvSpPr>
            <p:nvPr/>
          </p:nvSpPr>
          <p:spPr>
            <a:xfrm flipH="1">
              <a:off x="5192773" y="684385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Freeform 111"/>
            <p:cNvSpPr>
              <a:spLocks noChangeAspect="1"/>
            </p:cNvSpPr>
            <p:nvPr/>
          </p:nvSpPr>
          <p:spPr>
            <a:xfrm flipH="1">
              <a:off x="5510430" y="689959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Freeform 112"/>
            <p:cNvSpPr>
              <a:spLocks noChangeAspect="1"/>
            </p:cNvSpPr>
            <p:nvPr/>
          </p:nvSpPr>
          <p:spPr>
            <a:xfrm flipH="1">
              <a:off x="5823390" y="694150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Freeform 113"/>
            <p:cNvSpPr>
              <a:spLocks noChangeAspect="1"/>
            </p:cNvSpPr>
            <p:nvPr/>
          </p:nvSpPr>
          <p:spPr>
            <a:xfrm flipH="1">
              <a:off x="6138286" y="699120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Freeform 114"/>
            <p:cNvSpPr>
              <a:spLocks noChangeAspect="1"/>
            </p:cNvSpPr>
            <p:nvPr/>
          </p:nvSpPr>
          <p:spPr>
            <a:xfrm flipH="1">
              <a:off x="6454421" y="700136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6" name="TextBox 115"/>
          <p:cNvSpPr txBox="1"/>
          <p:nvPr/>
        </p:nvSpPr>
        <p:spPr>
          <a:xfrm>
            <a:off x="7792654" y="2256302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5’</a:t>
            </a:r>
          </a:p>
        </p:txBody>
      </p:sp>
      <p:sp>
        <p:nvSpPr>
          <p:cNvPr id="119" name="Rounded Rectangle 118"/>
          <p:cNvSpPr/>
          <p:nvPr/>
        </p:nvSpPr>
        <p:spPr>
          <a:xfrm>
            <a:off x="4633384" y="2357594"/>
            <a:ext cx="608657" cy="416627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RT</a:t>
            </a:r>
          </a:p>
        </p:txBody>
      </p:sp>
      <p:sp>
        <p:nvSpPr>
          <p:cNvPr id="120" name="Right Brace 119"/>
          <p:cNvSpPr/>
          <p:nvPr/>
        </p:nvSpPr>
        <p:spPr>
          <a:xfrm rot="16200000">
            <a:off x="4818581" y="260333"/>
            <a:ext cx="219914" cy="600538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TextBox 120"/>
          <p:cNvSpPr txBox="1"/>
          <p:nvPr/>
        </p:nvSpPr>
        <p:spPr>
          <a:xfrm>
            <a:off x="4343400" y="180202"/>
            <a:ext cx="1236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RNA-DNA Hybrid</a:t>
            </a:r>
          </a:p>
        </p:txBody>
      </p:sp>
      <p:grpSp>
        <p:nvGrpSpPr>
          <p:cNvPr id="164" name="Group 163"/>
          <p:cNvGrpSpPr/>
          <p:nvPr/>
        </p:nvGrpSpPr>
        <p:grpSpPr>
          <a:xfrm>
            <a:off x="5191714" y="2594671"/>
            <a:ext cx="2580686" cy="149024"/>
            <a:chOff x="4238207" y="2594671"/>
            <a:chExt cx="2580686" cy="149024"/>
          </a:xfrm>
        </p:grpSpPr>
        <p:cxnSp>
          <p:nvCxnSpPr>
            <p:cNvPr id="122" name="Straight Connector 121"/>
            <p:cNvCxnSpPr/>
            <p:nvPr/>
          </p:nvCxnSpPr>
          <p:spPr>
            <a:xfrm flipV="1">
              <a:off x="4238207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>
              <a:off x="4352507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/>
          </p:nvCxnSpPr>
          <p:spPr>
            <a:xfrm flipV="1">
              <a:off x="4390607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>
              <a:off x="4504907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flipV="1">
              <a:off x="452792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464222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V="1">
              <a:off x="468032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/>
          </p:nvCxnSpPr>
          <p:spPr>
            <a:xfrm>
              <a:off x="479462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/>
          </p:nvCxnSpPr>
          <p:spPr>
            <a:xfrm flipV="1">
              <a:off x="482540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/>
          </p:nvCxnSpPr>
          <p:spPr>
            <a:xfrm>
              <a:off x="493970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/>
          </p:nvCxnSpPr>
          <p:spPr>
            <a:xfrm flipV="1">
              <a:off x="497780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>
              <a:off x="509210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 flipV="1">
              <a:off x="511512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/>
          </p:nvCxnSpPr>
          <p:spPr>
            <a:xfrm>
              <a:off x="522942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/>
          </p:nvCxnSpPr>
          <p:spPr>
            <a:xfrm flipV="1">
              <a:off x="526752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/>
          </p:nvCxnSpPr>
          <p:spPr>
            <a:xfrm>
              <a:off x="538182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/>
          </p:nvCxnSpPr>
          <p:spPr>
            <a:xfrm flipV="1">
              <a:off x="542085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/>
          </p:nvCxnSpPr>
          <p:spPr>
            <a:xfrm>
              <a:off x="553515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/>
          </p:nvCxnSpPr>
          <p:spPr>
            <a:xfrm flipV="1">
              <a:off x="557325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/>
          </p:nvCxnSpPr>
          <p:spPr>
            <a:xfrm>
              <a:off x="568755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/>
          </p:nvCxnSpPr>
          <p:spPr>
            <a:xfrm flipV="1">
              <a:off x="571057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/>
          </p:nvCxnSpPr>
          <p:spPr>
            <a:xfrm>
              <a:off x="582487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/>
          </p:nvCxnSpPr>
          <p:spPr>
            <a:xfrm flipV="1">
              <a:off x="586297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>
              <a:off x="597727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/>
          </p:nvCxnSpPr>
          <p:spPr>
            <a:xfrm flipV="1">
              <a:off x="600805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/>
          </p:nvCxnSpPr>
          <p:spPr>
            <a:xfrm>
              <a:off x="612235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 flipV="1">
              <a:off x="616045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/>
          </p:nvCxnSpPr>
          <p:spPr>
            <a:xfrm>
              <a:off x="627475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 flipV="1">
              <a:off x="6297780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6412080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 flipV="1">
              <a:off x="6450180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6564480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 flipV="1">
              <a:off x="6590293" y="274097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/>
          </p:nvCxnSpPr>
          <p:spPr>
            <a:xfrm>
              <a:off x="6704593" y="259467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3" name="TextBox 162"/>
          <p:cNvSpPr txBox="1"/>
          <p:nvPr/>
        </p:nvSpPr>
        <p:spPr>
          <a:xfrm>
            <a:off x="7760698" y="254635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CCC</a:t>
            </a:r>
          </a:p>
        </p:txBody>
      </p:sp>
      <p:sp>
        <p:nvSpPr>
          <p:cNvPr id="166" name="Down Arrow 165"/>
          <p:cNvSpPr/>
          <p:nvPr/>
        </p:nvSpPr>
        <p:spPr>
          <a:xfrm>
            <a:off x="5266132" y="2919864"/>
            <a:ext cx="627008" cy="668591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TextBox 166"/>
          <p:cNvSpPr txBox="1"/>
          <p:nvPr/>
        </p:nvSpPr>
        <p:spPr>
          <a:xfrm>
            <a:off x="5891175" y="3021300"/>
            <a:ext cx="21732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+ Template Switch </a:t>
            </a:r>
            <a:r>
              <a:rPr lang="en-US" sz="1600" dirty="0" err="1"/>
              <a:t>Oligo</a:t>
            </a:r>
            <a:endParaRPr lang="en-US" sz="1600" dirty="0"/>
          </a:p>
        </p:txBody>
      </p:sp>
      <p:cxnSp>
        <p:nvCxnSpPr>
          <p:cNvPr id="168" name="Straight Connector 167"/>
          <p:cNvCxnSpPr/>
          <p:nvPr/>
        </p:nvCxnSpPr>
        <p:spPr>
          <a:xfrm flipV="1">
            <a:off x="2549044" y="4149468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>
            <a:off x="2663344" y="400316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/>
          <p:nvPr/>
        </p:nvCxnSpPr>
        <p:spPr>
          <a:xfrm flipV="1">
            <a:off x="2714144" y="4149468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/>
          <p:nvPr/>
        </p:nvCxnSpPr>
        <p:spPr>
          <a:xfrm>
            <a:off x="2828444" y="400316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V="1">
            <a:off x="2866544" y="4149468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/>
          <p:nvPr/>
        </p:nvCxnSpPr>
        <p:spPr>
          <a:xfrm>
            <a:off x="2980844" y="400316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/>
          <p:nvPr/>
        </p:nvCxnSpPr>
        <p:spPr>
          <a:xfrm flipV="1">
            <a:off x="3031644" y="414946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/>
          <p:nvPr/>
        </p:nvCxnSpPr>
        <p:spPr>
          <a:xfrm>
            <a:off x="3145944" y="400316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 flipV="1">
            <a:off x="3205211" y="414946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>
            <a:off x="3319511" y="400316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 flipV="1">
            <a:off x="3370311" y="414946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>
            <a:off x="3484611" y="400316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3522711" y="414946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>
            <a:off x="3637011" y="400316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 flipV="1">
            <a:off x="3687811" y="414946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3802111" y="400316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 flipV="1">
            <a:off x="3844444" y="414946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>
            <a:off x="3958744" y="400316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/>
          <p:nvPr/>
        </p:nvCxnSpPr>
        <p:spPr>
          <a:xfrm flipV="1">
            <a:off x="4009544" y="414946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>
          <a:xfrm>
            <a:off x="4123844" y="400316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V="1">
            <a:off x="4161944" y="414946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/>
          <p:nvPr/>
        </p:nvCxnSpPr>
        <p:spPr>
          <a:xfrm>
            <a:off x="4276244" y="400316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0" name="Straight Connector 189"/>
          <p:cNvCxnSpPr/>
          <p:nvPr/>
        </p:nvCxnSpPr>
        <p:spPr>
          <a:xfrm flipV="1">
            <a:off x="4327044" y="414946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/>
          <p:nvPr/>
        </p:nvCxnSpPr>
        <p:spPr>
          <a:xfrm>
            <a:off x="4441344" y="400316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2" name="TextBox 191"/>
          <p:cNvSpPr txBox="1"/>
          <p:nvPr/>
        </p:nvSpPr>
        <p:spPr>
          <a:xfrm>
            <a:off x="4523598" y="3962400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TTTT</a:t>
            </a:r>
          </a:p>
        </p:txBody>
      </p:sp>
      <p:sp>
        <p:nvSpPr>
          <p:cNvPr id="194" name="Oval 193"/>
          <p:cNvSpPr/>
          <p:nvPr/>
        </p:nvSpPr>
        <p:spPr>
          <a:xfrm>
            <a:off x="1676400" y="3641450"/>
            <a:ext cx="914400" cy="914400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TextBox 194"/>
          <p:cNvSpPr txBox="1"/>
          <p:nvPr/>
        </p:nvSpPr>
        <p:spPr>
          <a:xfrm>
            <a:off x="4551727" y="3641533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AAAA</a:t>
            </a:r>
          </a:p>
        </p:txBody>
      </p:sp>
      <p:grpSp>
        <p:nvGrpSpPr>
          <p:cNvPr id="196" name="Group 195"/>
          <p:cNvGrpSpPr/>
          <p:nvPr/>
        </p:nvGrpSpPr>
        <p:grpSpPr>
          <a:xfrm>
            <a:off x="5242040" y="3699708"/>
            <a:ext cx="2520134" cy="224396"/>
            <a:chOff x="4251440" y="667858"/>
            <a:chExt cx="2520134" cy="224396"/>
          </a:xfrm>
        </p:grpSpPr>
        <p:sp>
          <p:nvSpPr>
            <p:cNvPr id="197" name="Freeform 196"/>
            <p:cNvSpPr>
              <a:spLocks noChangeAspect="1"/>
            </p:cNvSpPr>
            <p:nvPr/>
          </p:nvSpPr>
          <p:spPr>
            <a:xfrm flipH="1">
              <a:off x="4251440" y="667858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Freeform 197"/>
            <p:cNvSpPr>
              <a:spLocks noChangeAspect="1"/>
            </p:cNvSpPr>
            <p:nvPr/>
          </p:nvSpPr>
          <p:spPr>
            <a:xfrm flipH="1">
              <a:off x="4561295" y="668874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Freeform 198"/>
            <p:cNvSpPr>
              <a:spLocks noChangeAspect="1"/>
            </p:cNvSpPr>
            <p:nvPr/>
          </p:nvSpPr>
          <p:spPr>
            <a:xfrm flipH="1">
              <a:off x="4878448" y="683369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Freeform 199"/>
            <p:cNvSpPr>
              <a:spLocks noChangeAspect="1"/>
            </p:cNvSpPr>
            <p:nvPr/>
          </p:nvSpPr>
          <p:spPr>
            <a:xfrm flipH="1">
              <a:off x="5192773" y="684385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Freeform 200"/>
            <p:cNvSpPr>
              <a:spLocks noChangeAspect="1"/>
            </p:cNvSpPr>
            <p:nvPr/>
          </p:nvSpPr>
          <p:spPr>
            <a:xfrm flipH="1">
              <a:off x="5510430" y="689959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Freeform 201"/>
            <p:cNvSpPr>
              <a:spLocks noChangeAspect="1"/>
            </p:cNvSpPr>
            <p:nvPr/>
          </p:nvSpPr>
          <p:spPr>
            <a:xfrm flipH="1">
              <a:off x="5823390" y="694150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Freeform 202"/>
            <p:cNvSpPr>
              <a:spLocks noChangeAspect="1"/>
            </p:cNvSpPr>
            <p:nvPr/>
          </p:nvSpPr>
          <p:spPr>
            <a:xfrm flipH="1">
              <a:off x="6138286" y="699120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Freeform 203"/>
            <p:cNvSpPr>
              <a:spLocks noChangeAspect="1"/>
            </p:cNvSpPr>
            <p:nvPr/>
          </p:nvSpPr>
          <p:spPr>
            <a:xfrm flipH="1">
              <a:off x="6454421" y="700136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6" name="Group 205"/>
          <p:cNvGrpSpPr/>
          <p:nvPr/>
        </p:nvGrpSpPr>
        <p:grpSpPr>
          <a:xfrm>
            <a:off x="5161234" y="4006540"/>
            <a:ext cx="2580686" cy="149024"/>
            <a:chOff x="4238207" y="2594671"/>
            <a:chExt cx="2580686" cy="149024"/>
          </a:xfrm>
        </p:grpSpPr>
        <p:cxnSp>
          <p:nvCxnSpPr>
            <p:cNvPr id="207" name="Straight Connector 206"/>
            <p:cNvCxnSpPr/>
            <p:nvPr/>
          </p:nvCxnSpPr>
          <p:spPr>
            <a:xfrm flipV="1">
              <a:off x="4238207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/>
          </p:nvCxnSpPr>
          <p:spPr>
            <a:xfrm>
              <a:off x="4352507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 flipV="1">
              <a:off x="4390607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>
              <a:off x="4504907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flipV="1">
              <a:off x="452792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>
              <a:off x="464222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flipV="1">
              <a:off x="468032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>
              <a:off x="479462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/>
          </p:nvCxnSpPr>
          <p:spPr>
            <a:xfrm flipV="1">
              <a:off x="482540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/>
          </p:nvCxnSpPr>
          <p:spPr>
            <a:xfrm>
              <a:off x="493970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/>
          </p:nvCxnSpPr>
          <p:spPr>
            <a:xfrm flipV="1">
              <a:off x="497780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/>
          </p:nvCxnSpPr>
          <p:spPr>
            <a:xfrm>
              <a:off x="509210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/>
          </p:nvCxnSpPr>
          <p:spPr>
            <a:xfrm flipV="1">
              <a:off x="511512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/>
          </p:nvCxnSpPr>
          <p:spPr>
            <a:xfrm>
              <a:off x="522942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/>
            <p:nvPr/>
          </p:nvCxnSpPr>
          <p:spPr>
            <a:xfrm flipV="1">
              <a:off x="526752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>
            <a:xfrm>
              <a:off x="538182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/>
          </p:nvCxnSpPr>
          <p:spPr>
            <a:xfrm flipV="1">
              <a:off x="542085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/>
          </p:nvCxnSpPr>
          <p:spPr>
            <a:xfrm>
              <a:off x="553515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/>
            <p:nvPr/>
          </p:nvCxnSpPr>
          <p:spPr>
            <a:xfrm flipV="1">
              <a:off x="557325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/>
          </p:nvCxnSpPr>
          <p:spPr>
            <a:xfrm>
              <a:off x="568755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/>
            <p:nvPr/>
          </p:nvCxnSpPr>
          <p:spPr>
            <a:xfrm flipV="1">
              <a:off x="571057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/>
          </p:nvCxnSpPr>
          <p:spPr>
            <a:xfrm>
              <a:off x="582487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/>
            <p:nvPr/>
          </p:nvCxnSpPr>
          <p:spPr>
            <a:xfrm flipV="1">
              <a:off x="586297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/>
          </p:nvCxnSpPr>
          <p:spPr>
            <a:xfrm>
              <a:off x="597727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/>
          </p:nvCxnSpPr>
          <p:spPr>
            <a:xfrm flipV="1">
              <a:off x="600805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/>
          </p:nvCxnSpPr>
          <p:spPr>
            <a:xfrm>
              <a:off x="612235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/>
          </p:nvCxnSpPr>
          <p:spPr>
            <a:xfrm flipV="1">
              <a:off x="616045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/>
          </p:nvCxnSpPr>
          <p:spPr>
            <a:xfrm>
              <a:off x="627475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/>
            <p:nvPr/>
          </p:nvCxnSpPr>
          <p:spPr>
            <a:xfrm flipV="1">
              <a:off x="6297780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/>
          </p:nvCxnSpPr>
          <p:spPr>
            <a:xfrm>
              <a:off x="6412080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/>
          </p:nvCxnSpPr>
          <p:spPr>
            <a:xfrm flipV="1">
              <a:off x="6450180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/>
          </p:nvCxnSpPr>
          <p:spPr>
            <a:xfrm>
              <a:off x="6564480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/>
          </p:nvCxnSpPr>
          <p:spPr>
            <a:xfrm flipV="1">
              <a:off x="6590293" y="274097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/>
          </p:nvCxnSpPr>
          <p:spPr>
            <a:xfrm>
              <a:off x="6704593" y="259467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41" name="TextBox 240"/>
          <p:cNvSpPr txBox="1"/>
          <p:nvPr/>
        </p:nvSpPr>
        <p:spPr>
          <a:xfrm>
            <a:off x="7730218" y="395821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CCC</a:t>
            </a:r>
          </a:p>
        </p:txBody>
      </p:sp>
      <p:grpSp>
        <p:nvGrpSpPr>
          <p:cNvPr id="305" name="Group 304"/>
          <p:cNvGrpSpPr/>
          <p:nvPr/>
        </p:nvGrpSpPr>
        <p:grpSpPr>
          <a:xfrm>
            <a:off x="7792654" y="5283082"/>
            <a:ext cx="2381528" cy="369332"/>
            <a:chOff x="6510721" y="3009906"/>
            <a:chExt cx="2381528" cy="369332"/>
          </a:xfrm>
        </p:grpSpPr>
        <p:sp>
          <p:nvSpPr>
            <p:cNvPr id="205" name="TextBox 204"/>
            <p:cNvSpPr txBox="1"/>
            <p:nvPr/>
          </p:nvSpPr>
          <p:spPr>
            <a:xfrm>
              <a:off x="8568121" y="3020417"/>
              <a:ext cx="3241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5’</a:t>
              </a:r>
            </a:p>
          </p:txBody>
        </p:sp>
        <p:cxnSp>
          <p:nvCxnSpPr>
            <p:cNvPr id="255" name="Straight Connector 254"/>
            <p:cNvCxnSpPr/>
            <p:nvPr/>
          </p:nvCxnSpPr>
          <p:spPr>
            <a:xfrm>
              <a:off x="71634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/>
          </p:nvCxnSpPr>
          <p:spPr>
            <a:xfrm flipV="1">
              <a:off x="72777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/>
          </p:nvCxnSpPr>
          <p:spPr>
            <a:xfrm>
              <a:off x="73285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/>
          </p:nvCxnSpPr>
          <p:spPr>
            <a:xfrm flipV="1">
              <a:off x="74428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/>
          </p:nvCxnSpPr>
          <p:spPr>
            <a:xfrm>
              <a:off x="74809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/>
          </p:nvCxnSpPr>
          <p:spPr>
            <a:xfrm flipV="1">
              <a:off x="75952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>
              <a:off x="76460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 flipV="1">
              <a:off x="77603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/>
          </p:nvCxnSpPr>
          <p:spPr>
            <a:xfrm>
              <a:off x="7819620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/>
          </p:nvCxnSpPr>
          <p:spPr>
            <a:xfrm flipV="1">
              <a:off x="7933920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3" name="TextBox 302"/>
            <p:cNvSpPr txBox="1"/>
            <p:nvPr/>
          </p:nvSpPr>
          <p:spPr>
            <a:xfrm>
              <a:off x="6510721" y="3009906"/>
              <a:ext cx="7232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GGG</a:t>
              </a:r>
            </a:p>
          </p:txBody>
        </p:sp>
        <p:sp>
          <p:nvSpPr>
            <p:cNvPr id="304" name="TextBox 303"/>
            <p:cNvSpPr txBox="1"/>
            <p:nvPr/>
          </p:nvSpPr>
          <p:spPr>
            <a:xfrm>
              <a:off x="7993300" y="3009906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GAA</a:t>
              </a:r>
            </a:p>
          </p:txBody>
        </p:sp>
      </p:grpSp>
      <p:sp>
        <p:nvSpPr>
          <p:cNvPr id="307" name="Down Arrow 306"/>
          <p:cNvSpPr/>
          <p:nvPr/>
        </p:nvSpPr>
        <p:spPr>
          <a:xfrm>
            <a:off x="5310130" y="4454414"/>
            <a:ext cx="627008" cy="668591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TextBox 307"/>
          <p:cNvSpPr txBox="1"/>
          <p:nvPr/>
        </p:nvSpPr>
        <p:spPr>
          <a:xfrm>
            <a:off x="5935172" y="4555850"/>
            <a:ext cx="21339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+ Reverse Transcriptase</a:t>
            </a:r>
          </a:p>
        </p:txBody>
      </p:sp>
      <p:cxnSp>
        <p:nvCxnSpPr>
          <p:cNvPr id="309" name="Straight Connector 308"/>
          <p:cNvCxnSpPr/>
          <p:nvPr/>
        </p:nvCxnSpPr>
        <p:spPr>
          <a:xfrm flipV="1">
            <a:off x="2621588" y="5765818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0" name="Straight Connector 309"/>
          <p:cNvCxnSpPr/>
          <p:nvPr/>
        </p:nvCxnSpPr>
        <p:spPr>
          <a:xfrm>
            <a:off x="2735888" y="561951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1" name="Straight Connector 310"/>
          <p:cNvCxnSpPr/>
          <p:nvPr/>
        </p:nvCxnSpPr>
        <p:spPr>
          <a:xfrm flipV="1">
            <a:off x="2786688" y="5765818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2" name="Straight Connector 311"/>
          <p:cNvCxnSpPr/>
          <p:nvPr/>
        </p:nvCxnSpPr>
        <p:spPr>
          <a:xfrm>
            <a:off x="2900988" y="561951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/>
          <p:nvPr/>
        </p:nvCxnSpPr>
        <p:spPr>
          <a:xfrm flipV="1">
            <a:off x="2939088" y="5765818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4" name="Straight Connector 313"/>
          <p:cNvCxnSpPr/>
          <p:nvPr/>
        </p:nvCxnSpPr>
        <p:spPr>
          <a:xfrm>
            <a:off x="3053388" y="561951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5" name="Straight Connector 314"/>
          <p:cNvCxnSpPr/>
          <p:nvPr/>
        </p:nvCxnSpPr>
        <p:spPr>
          <a:xfrm flipV="1">
            <a:off x="3104188" y="57658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/>
          <p:nvPr/>
        </p:nvCxnSpPr>
        <p:spPr>
          <a:xfrm>
            <a:off x="3218488" y="56195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7" name="Straight Connector 316"/>
          <p:cNvCxnSpPr/>
          <p:nvPr/>
        </p:nvCxnSpPr>
        <p:spPr>
          <a:xfrm flipV="1">
            <a:off x="3277755" y="57658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/>
          <p:nvPr/>
        </p:nvCxnSpPr>
        <p:spPr>
          <a:xfrm>
            <a:off x="3392055" y="56195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9" name="Straight Connector 318"/>
          <p:cNvCxnSpPr/>
          <p:nvPr/>
        </p:nvCxnSpPr>
        <p:spPr>
          <a:xfrm flipV="1">
            <a:off x="3442855" y="57658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0" name="Straight Connector 319"/>
          <p:cNvCxnSpPr/>
          <p:nvPr/>
        </p:nvCxnSpPr>
        <p:spPr>
          <a:xfrm>
            <a:off x="3557155" y="56195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1" name="Straight Connector 320"/>
          <p:cNvCxnSpPr/>
          <p:nvPr/>
        </p:nvCxnSpPr>
        <p:spPr>
          <a:xfrm flipV="1">
            <a:off x="3595255" y="57658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2" name="Straight Connector 321"/>
          <p:cNvCxnSpPr/>
          <p:nvPr/>
        </p:nvCxnSpPr>
        <p:spPr>
          <a:xfrm>
            <a:off x="3709555" y="56195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3" name="Straight Connector 322"/>
          <p:cNvCxnSpPr/>
          <p:nvPr/>
        </p:nvCxnSpPr>
        <p:spPr>
          <a:xfrm flipV="1">
            <a:off x="3760355" y="57658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4" name="Straight Connector 323"/>
          <p:cNvCxnSpPr/>
          <p:nvPr/>
        </p:nvCxnSpPr>
        <p:spPr>
          <a:xfrm>
            <a:off x="3874655" y="56195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5" name="Straight Connector 324"/>
          <p:cNvCxnSpPr/>
          <p:nvPr/>
        </p:nvCxnSpPr>
        <p:spPr>
          <a:xfrm flipV="1">
            <a:off x="3916988" y="57658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6" name="Straight Connector 325"/>
          <p:cNvCxnSpPr/>
          <p:nvPr/>
        </p:nvCxnSpPr>
        <p:spPr>
          <a:xfrm>
            <a:off x="4031288" y="56195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7" name="Straight Connector 326"/>
          <p:cNvCxnSpPr/>
          <p:nvPr/>
        </p:nvCxnSpPr>
        <p:spPr>
          <a:xfrm flipV="1">
            <a:off x="4082088" y="57658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8" name="Straight Connector 327"/>
          <p:cNvCxnSpPr/>
          <p:nvPr/>
        </p:nvCxnSpPr>
        <p:spPr>
          <a:xfrm>
            <a:off x="4196388" y="56195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9" name="Straight Connector 328"/>
          <p:cNvCxnSpPr/>
          <p:nvPr/>
        </p:nvCxnSpPr>
        <p:spPr>
          <a:xfrm flipV="1">
            <a:off x="4234488" y="57658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0" name="Straight Connector 329"/>
          <p:cNvCxnSpPr/>
          <p:nvPr/>
        </p:nvCxnSpPr>
        <p:spPr>
          <a:xfrm>
            <a:off x="4348788" y="56195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1" name="Straight Connector 330"/>
          <p:cNvCxnSpPr/>
          <p:nvPr/>
        </p:nvCxnSpPr>
        <p:spPr>
          <a:xfrm flipV="1">
            <a:off x="4399588" y="57658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2" name="Straight Connector 331"/>
          <p:cNvCxnSpPr/>
          <p:nvPr/>
        </p:nvCxnSpPr>
        <p:spPr>
          <a:xfrm>
            <a:off x="4513888" y="56195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3" name="TextBox 332"/>
          <p:cNvSpPr txBox="1"/>
          <p:nvPr/>
        </p:nvSpPr>
        <p:spPr>
          <a:xfrm>
            <a:off x="4596142" y="5578750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TTTT</a:t>
            </a:r>
          </a:p>
        </p:txBody>
      </p:sp>
      <p:sp>
        <p:nvSpPr>
          <p:cNvPr id="334" name="Oval 333"/>
          <p:cNvSpPr/>
          <p:nvPr/>
        </p:nvSpPr>
        <p:spPr>
          <a:xfrm>
            <a:off x="1748944" y="5257800"/>
            <a:ext cx="914400" cy="914400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TextBox 334"/>
          <p:cNvSpPr txBox="1"/>
          <p:nvPr/>
        </p:nvSpPr>
        <p:spPr>
          <a:xfrm>
            <a:off x="4624271" y="5257883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AAAA</a:t>
            </a:r>
          </a:p>
        </p:txBody>
      </p:sp>
      <p:grpSp>
        <p:nvGrpSpPr>
          <p:cNvPr id="336" name="Group 335"/>
          <p:cNvGrpSpPr/>
          <p:nvPr/>
        </p:nvGrpSpPr>
        <p:grpSpPr>
          <a:xfrm>
            <a:off x="5314584" y="5316058"/>
            <a:ext cx="2520134" cy="224396"/>
            <a:chOff x="4251440" y="667858"/>
            <a:chExt cx="2520134" cy="224396"/>
          </a:xfrm>
        </p:grpSpPr>
        <p:sp>
          <p:nvSpPr>
            <p:cNvPr id="337" name="Freeform 336"/>
            <p:cNvSpPr>
              <a:spLocks noChangeAspect="1"/>
            </p:cNvSpPr>
            <p:nvPr/>
          </p:nvSpPr>
          <p:spPr>
            <a:xfrm flipH="1">
              <a:off x="4251440" y="667858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Freeform 337"/>
            <p:cNvSpPr>
              <a:spLocks noChangeAspect="1"/>
            </p:cNvSpPr>
            <p:nvPr/>
          </p:nvSpPr>
          <p:spPr>
            <a:xfrm flipH="1">
              <a:off x="4561295" y="668874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Freeform 338"/>
            <p:cNvSpPr>
              <a:spLocks noChangeAspect="1"/>
            </p:cNvSpPr>
            <p:nvPr/>
          </p:nvSpPr>
          <p:spPr>
            <a:xfrm flipH="1">
              <a:off x="4878448" y="683369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Freeform 339"/>
            <p:cNvSpPr>
              <a:spLocks noChangeAspect="1"/>
            </p:cNvSpPr>
            <p:nvPr/>
          </p:nvSpPr>
          <p:spPr>
            <a:xfrm flipH="1">
              <a:off x="5192773" y="684385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Freeform 340"/>
            <p:cNvSpPr>
              <a:spLocks noChangeAspect="1"/>
            </p:cNvSpPr>
            <p:nvPr/>
          </p:nvSpPr>
          <p:spPr>
            <a:xfrm flipH="1">
              <a:off x="5510430" y="689959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Freeform 341"/>
            <p:cNvSpPr>
              <a:spLocks noChangeAspect="1"/>
            </p:cNvSpPr>
            <p:nvPr/>
          </p:nvSpPr>
          <p:spPr>
            <a:xfrm flipH="1">
              <a:off x="5823390" y="694150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Freeform 342"/>
            <p:cNvSpPr>
              <a:spLocks noChangeAspect="1"/>
            </p:cNvSpPr>
            <p:nvPr/>
          </p:nvSpPr>
          <p:spPr>
            <a:xfrm flipH="1">
              <a:off x="6138286" y="699120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Freeform 343"/>
            <p:cNvSpPr>
              <a:spLocks noChangeAspect="1"/>
            </p:cNvSpPr>
            <p:nvPr/>
          </p:nvSpPr>
          <p:spPr>
            <a:xfrm flipH="1">
              <a:off x="6454421" y="700136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5" name="Group 344"/>
          <p:cNvGrpSpPr/>
          <p:nvPr/>
        </p:nvGrpSpPr>
        <p:grpSpPr>
          <a:xfrm>
            <a:off x="5233778" y="5622890"/>
            <a:ext cx="2580686" cy="149024"/>
            <a:chOff x="4238207" y="2594671"/>
            <a:chExt cx="2580686" cy="149024"/>
          </a:xfrm>
        </p:grpSpPr>
        <p:cxnSp>
          <p:nvCxnSpPr>
            <p:cNvPr id="346" name="Straight Connector 345"/>
            <p:cNvCxnSpPr/>
            <p:nvPr/>
          </p:nvCxnSpPr>
          <p:spPr>
            <a:xfrm flipV="1">
              <a:off x="4238207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7" name="Straight Connector 346"/>
            <p:cNvCxnSpPr/>
            <p:nvPr/>
          </p:nvCxnSpPr>
          <p:spPr>
            <a:xfrm>
              <a:off x="4352507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8" name="Straight Connector 347"/>
            <p:cNvCxnSpPr/>
            <p:nvPr/>
          </p:nvCxnSpPr>
          <p:spPr>
            <a:xfrm flipV="1">
              <a:off x="4390607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9" name="Straight Connector 348"/>
            <p:cNvCxnSpPr/>
            <p:nvPr/>
          </p:nvCxnSpPr>
          <p:spPr>
            <a:xfrm>
              <a:off x="4504907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0" name="Straight Connector 349"/>
            <p:cNvCxnSpPr/>
            <p:nvPr/>
          </p:nvCxnSpPr>
          <p:spPr>
            <a:xfrm flipV="1">
              <a:off x="452792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1" name="Straight Connector 350"/>
            <p:cNvCxnSpPr/>
            <p:nvPr/>
          </p:nvCxnSpPr>
          <p:spPr>
            <a:xfrm>
              <a:off x="464222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2" name="Straight Connector 351"/>
            <p:cNvCxnSpPr/>
            <p:nvPr/>
          </p:nvCxnSpPr>
          <p:spPr>
            <a:xfrm flipV="1">
              <a:off x="468032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3" name="Straight Connector 352"/>
            <p:cNvCxnSpPr/>
            <p:nvPr/>
          </p:nvCxnSpPr>
          <p:spPr>
            <a:xfrm>
              <a:off x="479462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4" name="Straight Connector 353"/>
            <p:cNvCxnSpPr/>
            <p:nvPr/>
          </p:nvCxnSpPr>
          <p:spPr>
            <a:xfrm flipV="1">
              <a:off x="482540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5" name="Straight Connector 354"/>
            <p:cNvCxnSpPr/>
            <p:nvPr/>
          </p:nvCxnSpPr>
          <p:spPr>
            <a:xfrm>
              <a:off x="493970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6" name="Straight Connector 355"/>
            <p:cNvCxnSpPr/>
            <p:nvPr/>
          </p:nvCxnSpPr>
          <p:spPr>
            <a:xfrm flipV="1">
              <a:off x="497780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7" name="Straight Connector 356"/>
            <p:cNvCxnSpPr/>
            <p:nvPr/>
          </p:nvCxnSpPr>
          <p:spPr>
            <a:xfrm>
              <a:off x="509210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8" name="Straight Connector 357"/>
            <p:cNvCxnSpPr/>
            <p:nvPr/>
          </p:nvCxnSpPr>
          <p:spPr>
            <a:xfrm flipV="1">
              <a:off x="511512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/>
            <p:nvPr/>
          </p:nvCxnSpPr>
          <p:spPr>
            <a:xfrm>
              <a:off x="522942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0" name="Straight Connector 359"/>
            <p:cNvCxnSpPr/>
            <p:nvPr/>
          </p:nvCxnSpPr>
          <p:spPr>
            <a:xfrm flipV="1">
              <a:off x="526752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1" name="Straight Connector 360"/>
            <p:cNvCxnSpPr/>
            <p:nvPr/>
          </p:nvCxnSpPr>
          <p:spPr>
            <a:xfrm>
              <a:off x="538182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/>
            <p:nvPr/>
          </p:nvCxnSpPr>
          <p:spPr>
            <a:xfrm flipV="1">
              <a:off x="542085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3" name="Straight Connector 362"/>
            <p:cNvCxnSpPr/>
            <p:nvPr/>
          </p:nvCxnSpPr>
          <p:spPr>
            <a:xfrm>
              <a:off x="553515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4" name="Straight Connector 363"/>
            <p:cNvCxnSpPr/>
            <p:nvPr/>
          </p:nvCxnSpPr>
          <p:spPr>
            <a:xfrm flipV="1">
              <a:off x="557325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/>
            <p:nvPr/>
          </p:nvCxnSpPr>
          <p:spPr>
            <a:xfrm>
              <a:off x="568755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/>
            <p:nvPr/>
          </p:nvCxnSpPr>
          <p:spPr>
            <a:xfrm flipV="1">
              <a:off x="571057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/>
            <p:nvPr/>
          </p:nvCxnSpPr>
          <p:spPr>
            <a:xfrm>
              <a:off x="582487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/>
            <p:nvPr/>
          </p:nvCxnSpPr>
          <p:spPr>
            <a:xfrm flipV="1">
              <a:off x="586297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/>
            <p:nvPr/>
          </p:nvCxnSpPr>
          <p:spPr>
            <a:xfrm>
              <a:off x="597727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/>
            <p:nvPr/>
          </p:nvCxnSpPr>
          <p:spPr>
            <a:xfrm flipV="1">
              <a:off x="600805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1" name="Straight Connector 370"/>
            <p:cNvCxnSpPr/>
            <p:nvPr/>
          </p:nvCxnSpPr>
          <p:spPr>
            <a:xfrm>
              <a:off x="612235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2" name="Straight Connector 371"/>
            <p:cNvCxnSpPr/>
            <p:nvPr/>
          </p:nvCxnSpPr>
          <p:spPr>
            <a:xfrm flipV="1">
              <a:off x="616045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3" name="Straight Connector 372"/>
            <p:cNvCxnSpPr/>
            <p:nvPr/>
          </p:nvCxnSpPr>
          <p:spPr>
            <a:xfrm>
              <a:off x="627475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4" name="Straight Connector 373"/>
            <p:cNvCxnSpPr/>
            <p:nvPr/>
          </p:nvCxnSpPr>
          <p:spPr>
            <a:xfrm flipV="1">
              <a:off x="6297780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5" name="Straight Connector 374"/>
            <p:cNvCxnSpPr/>
            <p:nvPr/>
          </p:nvCxnSpPr>
          <p:spPr>
            <a:xfrm>
              <a:off x="6412080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6" name="Straight Connector 375"/>
            <p:cNvCxnSpPr/>
            <p:nvPr/>
          </p:nvCxnSpPr>
          <p:spPr>
            <a:xfrm flipV="1">
              <a:off x="6450180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/>
          </p:nvCxnSpPr>
          <p:spPr>
            <a:xfrm>
              <a:off x="6564480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8" name="Straight Connector 377"/>
            <p:cNvCxnSpPr/>
            <p:nvPr/>
          </p:nvCxnSpPr>
          <p:spPr>
            <a:xfrm flipV="1">
              <a:off x="6590293" y="274097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9" name="Straight Connector 378"/>
            <p:cNvCxnSpPr/>
            <p:nvPr/>
          </p:nvCxnSpPr>
          <p:spPr>
            <a:xfrm>
              <a:off x="6704593" y="259467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0" name="TextBox 379"/>
          <p:cNvSpPr txBox="1"/>
          <p:nvPr/>
        </p:nvSpPr>
        <p:spPr>
          <a:xfrm>
            <a:off x="7802762" y="557456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CCC</a:t>
            </a:r>
          </a:p>
        </p:txBody>
      </p:sp>
      <p:sp>
        <p:nvSpPr>
          <p:cNvPr id="381" name="Rounded Rectangle 380"/>
          <p:cNvSpPr/>
          <p:nvPr/>
        </p:nvSpPr>
        <p:spPr>
          <a:xfrm>
            <a:off x="7836730" y="5388327"/>
            <a:ext cx="608657" cy="416627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RT</a:t>
            </a:r>
          </a:p>
        </p:txBody>
      </p:sp>
      <p:sp>
        <p:nvSpPr>
          <p:cNvPr id="382" name="TextBox 381"/>
          <p:cNvSpPr txBox="1"/>
          <p:nvPr/>
        </p:nvSpPr>
        <p:spPr>
          <a:xfrm>
            <a:off x="9297419" y="5571146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CTTCCC</a:t>
            </a:r>
          </a:p>
        </p:txBody>
      </p:sp>
      <p:sp>
        <p:nvSpPr>
          <p:cNvPr id="403" name="TextBox 402"/>
          <p:cNvSpPr txBox="1"/>
          <p:nvPr/>
        </p:nvSpPr>
        <p:spPr>
          <a:xfrm>
            <a:off x="10343872" y="5603191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3’</a:t>
            </a:r>
          </a:p>
        </p:txBody>
      </p:sp>
      <p:grpSp>
        <p:nvGrpSpPr>
          <p:cNvPr id="404" name="Group 403"/>
          <p:cNvGrpSpPr/>
          <p:nvPr/>
        </p:nvGrpSpPr>
        <p:grpSpPr>
          <a:xfrm>
            <a:off x="8455067" y="5660663"/>
            <a:ext cx="869909" cy="147097"/>
            <a:chOff x="4238207" y="2597391"/>
            <a:chExt cx="869909" cy="147097"/>
          </a:xfrm>
        </p:grpSpPr>
        <p:cxnSp>
          <p:nvCxnSpPr>
            <p:cNvPr id="405" name="Straight Connector 404"/>
            <p:cNvCxnSpPr/>
            <p:nvPr/>
          </p:nvCxnSpPr>
          <p:spPr>
            <a:xfrm flipV="1">
              <a:off x="4238207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6" name="Straight Connector 405"/>
            <p:cNvCxnSpPr/>
            <p:nvPr/>
          </p:nvCxnSpPr>
          <p:spPr>
            <a:xfrm>
              <a:off x="4352507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7" name="Straight Connector 406"/>
            <p:cNvCxnSpPr/>
            <p:nvPr/>
          </p:nvCxnSpPr>
          <p:spPr>
            <a:xfrm flipV="1">
              <a:off x="4390607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8" name="Straight Connector 407"/>
            <p:cNvCxnSpPr/>
            <p:nvPr/>
          </p:nvCxnSpPr>
          <p:spPr>
            <a:xfrm>
              <a:off x="4504907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9" name="Straight Connector 408"/>
            <p:cNvCxnSpPr/>
            <p:nvPr/>
          </p:nvCxnSpPr>
          <p:spPr>
            <a:xfrm flipV="1">
              <a:off x="4552534" y="2744488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0" name="Straight Connector 409"/>
            <p:cNvCxnSpPr/>
            <p:nvPr/>
          </p:nvCxnSpPr>
          <p:spPr>
            <a:xfrm>
              <a:off x="4666834" y="2598184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1" name="Straight Connector 410"/>
            <p:cNvCxnSpPr/>
            <p:nvPr/>
          </p:nvCxnSpPr>
          <p:spPr>
            <a:xfrm flipV="1">
              <a:off x="4701760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2" name="Straight Connector 411"/>
            <p:cNvCxnSpPr/>
            <p:nvPr/>
          </p:nvCxnSpPr>
          <p:spPr>
            <a:xfrm>
              <a:off x="4816060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3" name="Straight Connector 412"/>
            <p:cNvCxnSpPr/>
            <p:nvPr/>
          </p:nvCxnSpPr>
          <p:spPr>
            <a:xfrm flipV="1">
              <a:off x="4879516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4" name="Straight Connector 413"/>
            <p:cNvCxnSpPr/>
            <p:nvPr/>
          </p:nvCxnSpPr>
          <p:spPr>
            <a:xfrm>
              <a:off x="4993816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39" name="Group 438"/>
          <p:cNvGrpSpPr/>
          <p:nvPr/>
        </p:nvGrpSpPr>
        <p:grpSpPr>
          <a:xfrm>
            <a:off x="7753072" y="3308541"/>
            <a:ext cx="2381528" cy="369332"/>
            <a:chOff x="6510721" y="3009906"/>
            <a:chExt cx="2381528" cy="369332"/>
          </a:xfrm>
        </p:grpSpPr>
        <p:sp>
          <p:nvSpPr>
            <p:cNvPr id="440" name="TextBox 439"/>
            <p:cNvSpPr txBox="1"/>
            <p:nvPr/>
          </p:nvSpPr>
          <p:spPr>
            <a:xfrm>
              <a:off x="8568121" y="3020417"/>
              <a:ext cx="3241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5’</a:t>
              </a:r>
            </a:p>
          </p:txBody>
        </p:sp>
        <p:cxnSp>
          <p:nvCxnSpPr>
            <p:cNvPr id="441" name="Straight Connector 440"/>
            <p:cNvCxnSpPr/>
            <p:nvPr/>
          </p:nvCxnSpPr>
          <p:spPr>
            <a:xfrm>
              <a:off x="71634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2" name="Straight Connector 441"/>
            <p:cNvCxnSpPr/>
            <p:nvPr/>
          </p:nvCxnSpPr>
          <p:spPr>
            <a:xfrm flipV="1">
              <a:off x="72777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3" name="Straight Connector 442"/>
            <p:cNvCxnSpPr/>
            <p:nvPr/>
          </p:nvCxnSpPr>
          <p:spPr>
            <a:xfrm>
              <a:off x="73285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4" name="Straight Connector 443"/>
            <p:cNvCxnSpPr/>
            <p:nvPr/>
          </p:nvCxnSpPr>
          <p:spPr>
            <a:xfrm flipV="1">
              <a:off x="74428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5" name="Straight Connector 444"/>
            <p:cNvCxnSpPr/>
            <p:nvPr/>
          </p:nvCxnSpPr>
          <p:spPr>
            <a:xfrm>
              <a:off x="74809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6" name="Straight Connector 445"/>
            <p:cNvCxnSpPr/>
            <p:nvPr/>
          </p:nvCxnSpPr>
          <p:spPr>
            <a:xfrm flipV="1">
              <a:off x="75952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7" name="Straight Connector 446"/>
            <p:cNvCxnSpPr/>
            <p:nvPr/>
          </p:nvCxnSpPr>
          <p:spPr>
            <a:xfrm>
              <a:off x="76460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8" name="Straight Connector 447"/>
            <p:cNvCxnSpPr/>
            <p:nvPr/>
          </p:nvCxnSpPr>
          <p:spPr>
            <a:xfrm flipV="1">
              <a:off x="77603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9" name="Straight Connector 448"/>
            <p:cNvCxnSpPr/>
            <p:nvPr/>
          </p:nvCxnSpPr>
          <p:spPr>
            <a:xfrm>
              <a:off x="7819620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0" name="Straight Connector 449"/>
            <p:cNvCxnSpPr/>
            <p:nvPr/>
          </p:nvCxnSpPr>
          <p:spPr>
            <a:xfrm flipV="1">
              <a:off x="7933920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51" name="TextBox 450"/>
            <p:cNvSpPr txBox="1"/>
            <p:nvPr/>
          </p:nvSpPr>
          <p:spPr>
            <a:xfrm>
              <a:off x="6510721" y="3009906"/>
              <a:ext cx="7232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GGG</a:t>
              </a:r>
            </a:p>
          </p:txBody>
        </p:sp>
        <p:sp>
          <p:nvSpPr>
            <p:cNvPr id="452" name="TextBox 451"/>
            <p:cNvSpPr txBox="1"/>
            <p:nvPr/>
          </p:nvSpPr>
          <p:spPr>
            <a:xfrm>
              <a:off x="7993300" y="3009906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GAA</a:t>
              </a:r>
            </a:p>
          </p:txBody>
        </p:sp>
      </p:grpSp>
      <p:sp>
        <p:nvSpPr>
          <p:cNvPr id="453" name="Right Brace 452"/>
          <p:cNvSpPr/>
          <p:nvPr/>
        </p:nvSpPr>
        <p:spPr>
          <a:xfrm rot="16200000" flipH="1">
            <a:off x="6188743" y="4484129"/>
            <a:ext cx="183648" cy="3112329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TextBox 453"/>
          <p:cNvSpPr txBox="1"/>
          <p:nvPr/>
        </p:nvSpPr>
        <p:spPr>
          <a:xfrm>
            <a:off x="5926945" y="6172200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cDNA</a:t>
            </a:r>
          </a:p>
        </p:txBody>
      </p:sp>
      <p:sp>
        <p:nvSpPr>
          <p:cNvPr id="455" name="Right Brace 454"/>
          <p:cNvSpPr/>
          <p:nvPr/>
        </p:nvSpPr>
        <p:spPr>
          <a:xfrm rot="16200000" flipH="1">
            <a:off x="9015947" y="4856763"/>
            <a:ext cx="183650" cy="236706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6" name="TextBox 455"/>
          <p:cNvSpPr txBox="1"/>
          <p:nvPr/>
        </p:nvSpPr>
        <p:spPr>
          <a:xfrm>
            <a:off x="8383068" y="6153150"/>
            <a:ext cx="152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Known handle</a:t>
            </a:r>
          </a:p>
        </p:txBody>
      </p:sp>
      <p:sp>
        <p:nvSpPr>
          <p:cNvPr id="457" name="Right Brace 456"/>
          <p:cNvSpPr/>
          <p:nvPr/>
        </p:nvSpPr>
        <p:spPr>
          <a:xfrm rot="16200000" flipH="1">
            <a:off x="3556831" y="5074036"/>
            <a:ext cx="183649" cy="1970617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TextBox 457"/>
          <p:cNvSpPr txBox="1"/>
          <p:nvPr/>
        </p:nvSpPr>
        <p:spPr>
          <a:xfrm>
            <a:off x="2840383" y="6172200"/>
            <a:ext cx="152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Known handle</a:t>
            </a:r>
          </a:p>
        </p:txBody>
      </p:sp>
    </p:spTree>
    <p:extLst>
      <p:ext uri="{BB962C8B-B14F-4D97-AF65-F5344CB8AC3E}">
        <p14:creationId xmlns:p14="http://schemas.microsoft.com/office/powerpoint/2010/main" val="302815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4.48068E-6 L 0.47674 0.00047 " pathEditMode="relative" rAng="0" ptsTypes="AA">
                                      <p:cBhvr>
                                        <p:cTn id="108" dur="2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837" y="23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20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2" dur="2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8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3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7.40741E-7 L 1.66667E-6 0.05741 " pathEditMode="relative" rAng="0" ptsTypes="AA">
                                      <p:cBhvr>
                                        <p:cTn id="235" dur="2000" fill="hold"/>
                                        <p:tgtEl>
                                          <p:spTgt spid="4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8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6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2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5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8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4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7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0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6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9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2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8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3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3" dur="1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1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1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6" dur="1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2.22222E-6 L 0.24306 -0.00023 " pathEditMode="relative" rAng="0" ptsTypes="AA">
                                      <p:cBhvr>
                                        <p:cTn id="348" dur="20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53" y="-23"/>
                                    </p:animMotion>
                                  </p:childTnLst>
                                </p:cTn>
                              </p:par>
                              <p:par>
                                <p:cTn id="34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1" dur="1000"/>
                                        <p:tgtEl>
                                          <p:spTgt spid="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2"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5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6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500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0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1" fill="hold">
                      <p:stCondLst>
                        <p:cond delay="indefinite"/>
                      </p:stCondLst>
                      <p:childTnLst>
                        <p:par>
                          <p:cTn id="362" fill="hold">
                            <p:stCondLst>
                              <p:cond delay="0"/>
                            </p:stCondLst>
                            <p:childTnLst>
                              <p:par>
                                <p:cTn id="363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4" dur="500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5" dur="500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7" fill="hold">
                      <p:stCondLst>
                        <p:cond delay="indefinite"/>
                      </p:stCondLst>
                      <p:childTnLst>
                        <p:par>
                          <p:cTn id="368" fill="hold">
                            <p:stCondLst>
                              <p:cond delay="0"/>
                            </p:stCondLst>
                            <p:childTnLst>
                              <p:par>
                                <p:cTn id="3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1"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4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5" fill="hold">
                      <p:stCondLst>
                        <p:cond delay="indefinite"/>
                      </p:stCondLst>
                      <p:childTnLst>
                        <p:par>
                          <p:cTn id="376" fill="hold">
                            <p:stCondLst>
                              <p:cond delay="0"/>
                            </p:stCondLst>
                            <p:childTnLst>
                              <p:par>
                                <p:cTn id="3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5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0" dur="5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/>
      <p:bldP spid="100" grpId="0"/>
      <p:bldP spid="101" grpId="0"/>
      <p:bldP spid="102" grpId="0" animBg="1"/>
      <p:bldP spid="106" grpId="0"/>
      <p:bldP spid="116" grpId="0"/>
      <p:bldP spid="119" grpId="0" animBg="1"/>
      <p:bldP spid="119" grpId="1" animBg="1"/>
      <p:bldP spid="119" grpId="2" animBg="1"/>
      <p:bldP spid="163" grpId="0"/>
      <p:bldP spid="166" grpId="0" animBg="1"/>
      <p:bldP spid="167" grpId="0"/>
      <p:bldP spid="192" grpId="0"/>
      <p:bldP spid="194" grpId="0" animBg="1"/>
      <p:bldP spid="195" grpId="0"/>
      <p:bldP spid="241" grpId="0"/>
      <p:bldP spid="307" grpId="0" animBg="1"/>
      <p:bldP spid="308" grpId="0"/>
      <p:bldP spid="333" grpId="0"/>
      <p:bldP spid="334" grpId="0" animBg="1"/>
      <p:bldP spid="335" grpId="0"/>
      <p:bldP spid="380" grpId="0"/>
      <p:bldP spid="381" grpId="0" animBg="1"/>
      <p:bldP spid="381" grpId="1" animBg="1"/>
      <p:bldP spid="381" grpId="2" animBg="1"/>
      <p:bldP spid="382" grpId="0"/>
      <p:bldP spid="403" grpId="0"/>
      <p:bldP spid="453" grpId="0" animBg="1"/>
      <p:bldP spid="454" grpId="0"/>
      <p:bldP spid="455" grpId="0" animBg="1"/>
      <p:bldP spid="456" grpId="0"/>
      <p:bldP spid="457" grpId="0" animBg="1"/>
      <p:bldP spid="45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700164" y="228600"/>
            <a:ext cx="2381528" cy="369332"/>
            <a:chOff x="6510721" y="3009906"/>
            <a:chExt cx="2381528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8568121" y="3020417"/>
              <a:ext cx="3241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5’</a:t>
              </a:r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71634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 flipV="1">
              <a:off x="72777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73285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flipV="1">
              <a:off x="74428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4809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75952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7646053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7760353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7819620" y="3194572"/>
              <a:ext cx="228600" cy="0"/>
            </a:xfrm>
            <a:prstGeom prst="line">
              <a:avLst/>
            </a:prstGeom>
            <a:ln w="571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7933920" y="3194572"/>
              <a:ext cx="0" cy="146304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6510721" y="3009906"/>
              <a:ext cx="7232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GGG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993300" y="3009906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GAA</a:t>
              </a:r>
            </a:p>
          </p:txBody>
        </p:sp>
      </p:grpSp>
      <p:cxnSp>
        <p:nvCxnSpPr>
          <p:cNvPr id="16" name="Straight Connector 15"/>
          <p:cNvCxnSpPr/>
          <p:nvPr/>
        </p:nvCxnSpPr>
        <p:spPr>
          <a:xfrm flipV="1">
            <a:off x="2529098" y="711336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643398" y="565032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2694198" y="711336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808498" y="565032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2846598" y="711336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960898" y="565032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3011698" y="711336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125998" y="565032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3185265" y="711336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299565" y="565032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3350365" y="711336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64665" y="565032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3502765" y="711336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617065" y="565032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3667865" y="711336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782165" y="565032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3824498" y="711336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938798" y="565032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3989598" y="711336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4103898" y="565032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4141998" y="711336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4256298" y="565032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4307098" y="711336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421398" y="565032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4503652" y="524268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TTTT</a:t>
            </a:r>
          </a:p>
        </p:txBody>
      </p:sp>
      <p:sp>
        <p:nvSpPr>
          <p:cNvPr id="41" name="Oval 40"/>
          <p:cNvSpPr/>
          <p:nvPr/>
        </p:nvSpPr>
        <p:spPr>
          <a:xfrm>
            <a:off x="1656454" y="203318"/>
            <a:ext cx="914400" cy="914400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4531781" y="203401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AAAA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5222094" y="261576"/>
            <a:ext cx="2520134" cy="224396"/>
            <a:chOff x="4251440" y="667858"/>
            <a:chExt cx="2520134" cy="224396"/>
          </a:xfrm>
        </p:grpSpPr>
        <p:sp>
          <p:nvSpPr>
            <p:cNvPr id="44" name="Freeform 43"/>
            <p:cNvSpPr>
              <a:spLocks noChangeAspect="1"/>
            </p:cNvSpPr>
            <p:nvPr/>
          </p:nvSpPr>
          <p:spPr>
            <a:xfrm flipH="1">
              <a:off x="4251440" y="667858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>
              <a:spLocks noChangeAspect="1"/>
            </p:cNvSpPr>
            <p:nvPr/>
          </p:nvSpPr>
          <p:spPr>
            <a:xfrm flipH="1">
              <a:off x="4561295" y="668874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>
              <a:spLocks noChangeAspect="1"/>
            </p:cNvSpPr>
            <p:nvPr/>
          </p:nvSpPr>
          <p:spPr>
            <a:xfrm flipH="1">
              <a:off x="4878448" y="683369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>
              <a:spLocks noChangeAspect="1"/>
            </p:cNvSpPr>
            <p:nvPr/>
          </p:nvSpPr>
          <p:spPr>
            <a:xfrm flipH="1">
              <a:off x="5192773" y="684385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>
              <a:spLocks noChangeAspect="1"/>
            </p:cNvSpPr>
            <p:nvPr/>
          </p:nvSpPr>
          <p:spPr>
            <a:xfrm flipH="1">
              <a:off x="5510430" y="689959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>
              <a:spLocks noChangeAspect="1"/>
            </p:cNvSpPr>
            <p:nvPr/>
          </p:nvSpPr>
          <p:spPr>
            <a:xfrm flipH="1">
              <a:off x="5823390" y="694150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>
              <a:spLocks noChangeAspect="1"/>
            </p:cNvSpPr>
            <p:nvPr/>
          </p:nvSpPr>
          <p:spPr>
            <a:xfrm flipH="1">
              <a:off x="6138286" y="699120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>
              <a:spLocks noChangeAspect="1"/>
            </p:cNvSpPr>
            <p:nvPr/>
          </p:nvSpPr>
          <p:spPr>
            <a:xfrm flipH="1">
              <a:off x="6454421" y="700136"/>
              <a:ext cx="317153" cy="192118"/>
            </a:xfrm>
            <a:custGeom>
              <a:avLst/>
              <a:gdLst>
                <a:gd name="connsiteX0" fmla="*/ 0 w 2512464"/>
                <a:gd name="connsiteY0" fmla="*/ 999858 h 2085174"/>
                <a:gd name="connsiteX1" fmla="*/ 8546 w 2512464"/>
                <a:gd name="connsiteY1" fmla="*/ 1324598 h 2085174"/>
                <a:gd name="connsiteX2" fmla="*/ 8546 w 2512464"/>
                <a:gd name="connsiteY2" fmla="*/ 1427148 h 2085174"/>
                <a:gd name="connsiteX3" fmla="*/ 25637 w 2512464"/>
                <a:gd name="connsiteY3" fmla="*/ 1478422 h 2085174"/>
                <a:gd name="connsiteX4" fmla="*/ 68366 w 2512464"/>
                <a:gd name="connsiteY4" fmla="*/ 1589518 h 2085174"/>
                <a:gd name="connsiteX5" fmla="*/ 94004 w 2512464"/>
                <a:gd name="connsiteY5" fmla="*/ 1615155 h 2085174"/>
                <a:gd name="connsiteX6" fmla="*/ 128187 w 2512464"/>
                <a:gd name="connsiteY6" fmla="*/ 1674976 h 2085174"/>
                <a:gd name="connsiteX7" fmla="*/ 188007 w 2512464"/>
                <a:gd name="connsiteY7" fmla="*/ 1768979 h 2085174"/>
                <a:gd name="connsiteX8" fmla="*/ 205099 w 2512464"/>
                <a:gd name="connsiteY8" fmla="*/ 1803162 h 2085174"/>
                <a:gd name="connsiteX9" fmla="*/ 230736 w 2512464"/>
                <a:gd name="connsiteY9" fmla="*/ 1828800 h 2085174"/>
                <a:gd name="connsiteX10" fmla="*/ 247828 w 2512464"/>
                <a:gd name="connsiteY10" fmla="*/ 1854437 h 2085174"/>
                <a:gd name="connsiteX11" fmla="*/ 282011 w 2512464"/>
                <a:gd name="connsiteY11" fmla="*/ 1888620 h 2085174"/>
                <a:gd name="connsiteX12" fmla="*/ 333286 w 2512464"/>
                <a:gd name="connsiteY12" fmla="*/ 1948441 h 2085174"/>
                <a:gd name="connsiteX13" fmla="*/ 367469 w 2512464"/>
                <a:gd name="connsiteY13" fmla="*/ 1965533 h 2085174"/>
                <a:gd name="connsiteX14" fmla="*/ 401652 w 2512464"/>
                <a:gd name="connsiteY14" fmla="*/ 1999716 h 2085174"/>
                <a:gd name="connsiteX15" fmla="*/ 461473 w 2512464"/>
                <a:gd name="connsiteY15" fmla="*/ 2033899 h 2085174"/>
                <a:gd name="connsiteX16" fmla="*/ 487110 w 2512464"/>
                <a:gd name="connsiteY16" fmla="*/ 2050990 h 2085174"/>
                <a:gd name="connsiteX17" fmla="*/ 555477 w 2512464"/>
                <a:gd name="connsiteY17" fmla="*/ 2068082 h 2085174"/>
                <a:gd name="connsiteX18" fmla="*/ 581114 w 2512464"/>
                <a:gd name="connsiteY18" fmla="*/ 2076628 h 2085174"/>
                <a:gd name="connsiteX19" fmla="*/ 623843 w 2512464"/>
                <a:gd name="connsiteY19" fmla="*/ 2085174 h 2085174"/>
                <a:gd name="connsiteX20" fmla="*/ 769121 w 2512464"/>
                <a:gd name="connsiteY20" fmla="*/ 2076628 h 2085174"/>
                <a:gd name="connsiteX21" fmla="*/ 794759 w 2512464"/>
                <a:gd name="connsiteY21" fmla="*/ 2068082 h 2085174"/>
                <a:gd name="connsiteX22" fmla="*/ 871671 w 2512464"/>
                <a:gd name="connsiteY22" fmla="*/ 2059536 h 2085174"/>
                <a:gd name="connsiteX23" fmla="*/ 914400 w 2512464"/>
                <a:gd name="connsiteY23" fmla="*/ 2033899 h 2085174"/>
                <a:gd name="connsiteX24" fmla="*/ 940037 w 2512464"/>
                <a:gd name="connsiteY24" fmla="*/ 2025353 h 2085174"/>
                <a:gd name="connsiteX25" fmla="*/ 965675 w 2512464"/>
                <a:gd name="connsiteY25" fmla="*/ 2008262 h 2085174"/>
                <a:gd name="connsiteX26" fmla="*/ 1008404 w 2512464"/>
                <a:gd name="connsiteY26" fmla="*/ 1991170 h 2085174"/>
                <a:gd name="connsiteX27" fmla="*/ 1042587 w 2512464"/>
                <a:gd name="connsiteY27" fmla="*/ 1965533 h 2085174"/>
                <a:gd name="connsiteX28" fmla="*/ 1119499 w 2512464"/>
                <a:gd name="connsiteY28" fmla="*/ 1914258 h 2085174"/>
                <a:gd name="connsiteX29" fmla="*/ 1145136 w 2512464"/>
                <a:gd name="connsiteY29" fmla="*/ 1897166 h 2085174"/>
                <a:gd name="connsiteX30" fmla="*/ 1204957 w 2512464"/>
                <a:gd name="connsiteY30" fmla="*/ 1837346 h 2085174"/>
                <a:gd name="connsiteX31" fmla="*/ 1239140 w 2512464"/>
                <a:gd name="connsiteY31" fmla="*/ 1768979 h 2085174"/>
                <a:gd name="connsiteX32" fmla="*/ 1256232 w 2512464"/>
                <a:gd name="connsiteY32" fmla="*/ 1734796 h 2085174"/>
                <a:gd name="connsiteX33" fmla="*/ 1307507 w 2512464"/>
                <a:gd name="connsiteY33" fmla="*/ 1666430 h 2085174"/>
                <a:gd name="connsiteX34" fmla="*/ 1324598 w 2512464"/>
                <a:gd name="connsiteY34" fmla="*/ 1640792 h 2085174"/>
                <a:gd name="connsiteX35" fmla="*/ 1341690 w 2512464"/>
                <a:gd name="connsiteY35" fmla="*/ 1589518 h 2085174"/>
                <a:gd name="connsiteX36" fmla="*/ 1350236 w 2512464"/>
                <a:gd name="connsiteY36" fmla="*/ 1555334 h 2085174"/>
                <a:gd name="connsiteX37" fmla="*/ 1384419 w 2512464"/>
                <a:gd name="connsiteY37" fmla="*/ 1521151 h 2085174"/>
                <a:gd name="connsiteX38" fmla="*/ 1392964 w 2512464"/>
                <a:gd name="connsiteY38" fmla="*/ 1469876 h 2085174"/>
                <a:gd name="connsiteX39" fmla="*/ 1410056 w 2512464"/>
                <a:gd name="connsiteY39" fmla="*/ 1444239 h 2085174"/>
                <a:gd name="connsiteX40" fmla="*/ 1427148 w 2512464"/>
                <a:gd name="connsiteY40" fmla="*/ 1410056 h 2085174"/>
                <a:gd name="connsiteX41" fmla="*/ 1435693 w 2512464"/>
                <a:gd name="connsiteY41" fmla="*/ 1375873 h 2085174"/>
                <a:gd name="connsiteX42" fmla="*/ 1444239 w 2512464"/>
                <a:gd name="connsiteY42" fmla="*/ 1350235 h 2085174"/>
                <a:gd name="connsiteX43" fmla="*/ 1461331 w 2512464"/>
                <a:gd name="connsiteY43" fmla="*/ 1281869 h 2085174"/>
                <a:gd name="connsiteX44" fmla="*/ 1469877 w 2512464"/>
                <a:gd name="connsiteY44" fmla="*/ 1247686 h 2085174"/>
                <a:gd name="connsiteX45" fmla="*/ 1478422 w 2512464"/>
                <a:gd name="connsiteY45" fmla="*/ 1170774 h 2085174"/>
                <a:gd name="connsiteX46" fmla="*/ 1495514 w 2512464"/>
                <a:gd name="connsiteY46" fmla="*/ 1110953 h 2085174"/>
                <a:gd name="connsiteX47" fmla="*/ 1521151 w 2512464"/>
                <a:gd name="connsiteY47" fmla="*/ 1016949 h 2085174"/>
                <a:gd name="connsiteX48" fmla="*/ 1529697 w 2512464"/>
                <a:gd name="connsiteY48" fmla="*/ 957129 h 2085174"/>
                <a:gd name="connsiteX49" fmla="*/ 1538243 w 2512464"/>
                <a:gd name="connsiteY49" fmla="*/ 931491 h 2085174"/>
                <a:gd name="connsiteX50" fmla="*/ 1555335 w 2512464"/>
                <a:gd name="connsiteY50" fmla="*/ 794759 h 2085174"/>
                <a:gd name="connsiteX51" fmla="*/ 1563880 w 2512464"/>
                <a:gd name="connsiteY51" fmla="*/ 769121 h 2085174"/>
                <a:gd name="connsiteX52" fmla="*/ 1589518 w 2512464"/>
                <a:gd name="connsiteY52" fmla="*/ 649480 h 2085174"/>
                <a:gd name="connsiteX53" fmla="*/ 1606609 w 2512464"/>
                <a:gd name="connsiteY53" fmla="*/ 538385 h 2085174"/>
                <a:gd name="connsiteX54" fmla="*/ 1615155 w 2512464"/>
                <a:gd name="connsiteY54" fmla="*/ 487110 h 2085174"/>
                <a:gd name="connsiteX55" fmla="*/ 1632247 w 2512464"/>
                <a:gd name="connsiteY55" fmla="*/ 418744 h 2085174"/>
                <a:gd name="connsiteX56" fmla="*/ 1649338 w 2512464"/>
                <a:gd name="connsiteY56" fmla="*/ 393106 h 2085174"/>
                <a:gd name="connsiteX57" fmla="*/ 1657884 w 2512464"/>
                <a:gd name="connsiteY57" fmla="*/ 367469 h 2085174"/>
                <a:gd name="connsiteX58" fmla="*/ 1692067 w 2512464"/>
                <a:gd name="connsiteY58" fmla="*/ 316194 h 2085174"/>
                <a:gd name="connsiteX59" fmla="*/ 1717705 w 2512464"/>
                <a:gd name="connsiteY59" fmla="*/ 264919 h 2085174"/>
                <a:gd name="connsiteX60" fmla="*/ 1743342 w 2512464"/>
                <a:gd name="connsiteY60" fmla="*/ 247828 h 2085174"/>
                <a:gd name="connsiteX61" fmla="*/ 1786071 w 2512464"/>
                <a:gd name="connsiteY61" fmla="*/ 170916 h 2085174"/>
                <a:gd name="connsiteX62" fmla="*/ 1820254 w 2512464"/>
                <a:gd name="connsiteY62" fmla="*/ 136733 h 2085174"/>
                <a:gd name="connsiteX63" fmla="*/ 1862983 w 2512464"/>
                <a:gd name="connsiteY63" fmla="*/ 102549 h 2085174"/>
                <a:gd name="connsiteX64" fmla="*/ 1880075 w 2512464"/>
                <a:gd name="connsiteY64" fmla="*/ 76912 h 2085174"/>
                <a:gd name="connsiteX65" fmla="*/ 1939895 w 2512464"/>
                <a:gd name="connsiteY65" fmla="*/ 34183 h 2085174"/>
                <a:gd name="connsiteX66" fmla="*/ 1991170 w 2512464"/>
                <a:gd name="connsiteY66" fmla="*/ 17091 h 2085174"/>
                <a:gd name="connsiteX67" fmla="*/ 2016807 w 2512464"/>
                <a:gd name="connsiteY67" fmla="*/ 8546 h 2085174"/>
                <a:gd name="connsiteX68" fmla="*/ 2042445 w 2512464"/>
                <a:gd name="connsiteY68" fmla="*/ 0 h 2085174"/>
                <a:gd name="connsiteX69" fmla="*/ 2127903 w 2512464"/>
                <a:gd name="connsiteY69" fmla="*/ 17091 h 2085174"/>
                <a:gd name="connsiteX70" fmla="*/ 2179178 w 2512464"/>
                <a:gd name="connsiteY70" fmla="*/ 51275 h 2085174"/>
                <a:gd name="connsiteX71" fmla="*/ 2238998 w 2512464"/>
                <a:gd name="connsiteY71" fmla="*/ 94004 h 2085174"/>
                <a:gd name="connsiteX72" fmla="*/ 2264636 w 2512464"/>
                <a:gd name="connsiteY72" fmla="*/ 111095 h 2085174"/>
                <a:gd name="connsiteX73" fmla="*/ 2290273 w 2512464"/>
                <a:gd name="connsiteY73" fmla="*/ 136733 h 2085174"/>
                <a:gd name="connsiteX74" fmla="*/ 2324456 w 2512464"/>
                <a:gd name="connsiteY74" fmla="*/ 188007 h 2085174"/>
                <a:gd name="connsiteX75" fmla="*/ 2358639 w 2512464"/>
                <a:gd name="connsiteY75" fmla="*/ 239282 h 2085174"/>
                <a:gd name="connsiteX76" fmla="*/ 2367185 w 2512464"/>
                <a:gd name="connsiteY76" fmla="*/ 264919 h 2085174"/>
                <a:gd name="connsiteX77" fmla="*/ 2375731 w 2512464"/>
                <a:gd name="connsiteY77" fmla="*/ 299103 h 2085174"/>
                <a:gd name="connsiteX78" fmla="*/ 2401368 w 2512464"/>
                <a:gd name="connsiteY78" fmla="*/ 333286 h 2085174"/>
                <a:gd name="connsiteX79" fmla="*/ 2418460 w 2512464"/>
                <a:gd name="connsiteY79" fmla="*/ 384561 h 2085174"/>
                <a:gd name="connsiteX80" fmla="*/ 2427006 w 2512464"/>
                <a:gd name="connsiteY80" fmla="*/ 410198 h 2085174"/>
                <a:gd name="connsiteX81" fmla="*/ 2435551 w 2512464"/>
                <a:gd name="connsiteY81" fmla="*/ 452927 h 2085174"/>
                <a:gd name="connsiteX82" fmla="*/ 2444097 w 2512464"/>
                <a:gd name="connsiteY82" fmla="*/ 589660 h 2085174"/>
                <a:gd name="connsiteX83" fmla="*/ 2461189 w 2512464"/>
                <a:gd name="connsiteY83" fmla="*/ 854579 h 2085174"/>
                <a:gd name="connsiteX84" fmla="*/ 2469735 w 2512464"/>
                <a:gd name="connsiteY84" fmla="*/ 880217 h 2085174"/>
                <a:gd name="connsiteX85" fmla="*/ 2486826 w 2512464"/>
                <a:gd name="connsiteY85" fmla="*/ 948583 h 2085174"/>
                <a:gd name="connsiteX86" fmla="*/ 2503918 w 2512464"/>
                <a:gd name="connsiteY86" fmla="*/ 999858 h 2085174"/>
                <a:gd name="connsiteX87" fmla="*/ 2512464 w 2512464"/>
                <a:gd name="connsiteY87" fmla="*/ 1025495 h 208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512464" h="2085174">
                  <a:moveTo>
                    <a:pt x="0" y="999858"/>
                  </a:moveTo>
                  <a:cubicBezTo>
                    <a:pt x="2849" y="1108105"/>
                    <a:pt x="3629" y="1216426"/>
                    <a:pt x="8546" y="1324598"/>
                  </a:cubicBezTo>
                  <a:cubicBezTo>
                    <a:pt x="13429" y="1432031"/>
                    <a:pt x="26452" y="1319715"/>
                    <a:pt x="8546" y="1427148"/>
                  </a:cubicBezTo>
                  <a:cubicBezTo>
                    <a:pt x="14243" y="1444239"/>
                    <a:pt x="20339" y="1461203"/>
                    <a:pt x="25637" y="1478422"/>
                  </a:cubicBezTo>
                  <a:cubicBezTo>
                    <a:pt x="40343" y="1526218"/>
                    <a:pt x="40490" y="1547704"/>
                    <a:pt x="68366" y="1589518"/>
                  </a:cubicBezTo>
                  <a:cubicBezTo>
                    <a:pt x="75070" y="1599574"/>
                    <a:pt x="85458" y="1606609"/>
                    <a:pt x="94004" y="1615155"/>
                  </a:cubicBezTo>
                  <a:cubicBezTo>
                    <a:pt x="107872" y="1656757"/>
                    <a:pt x="95853" y="1629708"/>
                    <a:pt x="128187" y="1674976"/>
                  </a:cubicBezTo>
                  <a:cubicBezTo>
                    <a:pt x="142583" y="1695131"/>
                    <a:pt x="185893" y="1764751"/>
                    <a:pt x="188007" y="1768979"/>
                  </a:cubicBezTo>
                  <a:cubicBezTo>
                    <a:pt x="193704" y="1780373"/>
                    <a:pt x="197694" y="1792796"/>
                    <a:pt x="205099" y="1803162"/>
                  </a:cubicBezTo>
                  <a:cubicBezTo>
                    <a:pt x="212124" y="1812997"/>
                    <a:pt x="222999" y="1819516"/>
                    <a:pt x="230736" y="1828800"/>
                  </a:cubicBezTo>
                  <a:cubicBezTo>
                    <a:pt x="237311" y="1836690"/>
                    <a:pt x="241144" y="1846639"/>
                    <a:pt x="247828" y="1854437"/>
                  </a:cubicBezTo>
                  <a:cubicBezTo>
                    <a:pt x="258315" y="1866672"/>
                    <a:pt x="271524" y="1876385"/>
                    <a:pt x="282011" y="1888620"/>
                  </a:cubicBezTo>
                  <a:cubicBezTo>
                    <a:pt x="313016" y="1924792"/>
                    <a:pt x="284036" y="1911503"/>
                    <a:pt x="333286" y="1948441"/>
                  </a:cubicBezTo>
                  <a:cubicBezTo>
                    <a:pt x="343477" y="1956085"/>
                    <a:pt x="357278" y="1957889"/>
                    <a:pt x="367469" y="1965533"/>
                  </a:cubicBezTo>
                  <a:cubicBezTo>
                    <a:pt x="380360" y="1975201"/>
                    <a:pt x="389525" y="1989105"/>
                    <a:pt x="401652" y="1999716"/>
                  </a:cubicBezTo>
                  <a:cubicBezTo>
                    <a:pt x="456755" y="2047930"/>
                    <a:pt x="413652" y="2009988"/>
                    <a:pt x="461473" y="2033899"/>
                  </a:cubicBezTo>
                  <a:cubicBezTo>
                    <a:pt x="470659" y="2038492"/>
                    <a:pt x="477924" y="2046397"/>
                    <a:pt x="487110" y="2050990"/>
                  </a:cubicBezTo>
                  <a:cubicBezTo>
                    <a:pt x="506645" y="2060758"/>
                    <a:pt x="535973" y="2063206"/>
                    <a:pt x="555477" y="2068082"/>
                  </a:cubicBezTo>
                  <a:cubicBezTo>
                    <a:pt x="564216" y="2070267"/>
                    <a:pt x="572375" y="2074443"/>
                    <a:pt x="581114" y="2076628"/>
                  </a:cubicBezTo>
                  <a:cubicBezTo>
                    <a:pt x="595205" y="2080151"/>
                    <a:pt x="609600" y="2082325"/>
                    <a:pt x="623843" y="2085174"/>
                  </a:cubicBezTo>
                  <a:cubicBezTo>
                    <a:pt x="672269" y="2082325"/>
                    <a:pt x="720852" y="2081455"/>
                    <a:pt x="769121" y="2076628"/>
                  </a:cubicBezTo>
                  <a:cubicBezTo>
                    <a:pt x="778085" y="2075732"/>
                    <a:pt x="785873" y="2069563"/>
                    <a:pt x="794759" y="2068082"/>
                  </a:cubicBezTo>
                  <a:cubicBezTo>
                    <a:pt x="820203" y="2063841"/>
                    <a:pt x="846034" y="2062385"/>
                    <a:pt x="871671" y="2059536"/>
                  </a:cubicBezTo>
                  <a:cubicBezTo>
                    <a:pt x="885914" y="2050990"/>
                    <a:pt x="899544" y="2041327"/>
                    <a:pt x="914400" y="2033899"/>
                  </a:cubicBezTo>
                  <a:cubicBezTo>
                    <a:pt x="922457" y="2029871"/>
                    <a:pt x="931980" y="2029381"/>
                    <a:pt x="940037" y="2025353"/>
                  </a:cubicBezTo>
                  <a:cubicBezTo>
                    <a:pt x="949224" y="2020760"/>
                    <a:pt x="956488" y="2012855"/>
                    <a:pt x="965675" y="2008262"/>
                  </a:cubicBezTo>
                  <a:cubicBezTo>
                    <a:pt x="979396" y="2001402"/>
                    <a:pt x="994994" y="1998620"/>
                    <a:pt x="1008404" y="1991170"/>
                  </a:cubicBezTo>
                  <a:cubicBezTo>
                    <a:pt x="1020854" y="1984253"/>
                    <a:pt x="1030877" y="1973640"/>
                    <a:pt x="1042587" y="1965533"/>
                  </a:cubicBezTo>
                  <a:cubicBezTo>
                    <a:pt x="1067921" y="1947994"/>
                    <a:pt x="1093862" y="1931350"/>
                    <a:pt x="1119499" y="1914258"/>
                  </a:cubicBezTo>
                  <a:cubicBezTo>
                    <a:pt x="1128045" y="1908561"/>
                    <a:pt x="1137873" y="1904428"/>
                    <a:pt x="1145136" y="1897166"/>
                  </a:cubicBezTo>
                  <a:lnTo>
                    <a:pt x="1204957" y="1837346"/>
                  </a:lnTo>
                  <a:cubicBezTo>
                    <a:pt x="1219952" y="1777366"/>
                    <a:pt x="1202825" y="1827083"/>
                    <a:pt x="1239140" y="1768979"/>
                  </a:cubicBezTo>
                  <a:cubicBezTo>
                    <a:pt x="1245892" y="1758176"/>
                    <a:pt x="1249165" y="1745396"/>
                    <a:pt x="1256232" y="1734796"/>
                  </a:cubicBezTo>
                  <a:cubicBezTo>
                    <a:pt x="1272033" y="1711094"/>
                    <a:pt x="1291706" y="1690132"/>
                    <a:pt x="1307507" y="1666430"/>
                  </a:cubicBezTo>
                  <a:cubicBezTo>
                    <a:pt x="1313204" y="1657884"/>
                    <a:pt x="1320427" y="1650178"/>
                    <a:pt x="1324598" y="1640792"/>
                  </a:cubicBezTo>
                  <a:cubicBezTo>
                    <a:pt x="1331915" y="1624329"/>
                    <a:pt x="1337320" y="1606996"/>
                    <a:pt x="1341690" y="1589518"/>
                  </a:cubicBezTo>
                  <a:cubicBezTo>
                    <a:pt x="1344539" y="1578123"/>
                    <a:pt x="1344011" y="1565294"/>
                    <a:pt x="1350236" y="1555334"/>
                  </a:cubicBezTo>
                  <a:cubicBezTo>
                    <a:pt x="1358776" y="1541669"/>
                    <a:pt x="1373025" y="1532545"/>
                    <a:pt x="1384419" y="1521151"/>
                  </a:cubicBezTo>
                  <a:cubicBezTo>
                    <a:pt x="1387267" y="1504059"/>
                    <a:pt x="1387485" y="1486314"/>
                    <a:pt x="1392964" y="1469876"/>
                  </a:cubicBezTo>
                  <a:cubicBezTo>
                    <a:pt x="1396212" y="1460132"/>
                    <a:pt x="1404960" y="1453156"/>
                    <a:pt x="1410056" y="1444239"/>
                  </a:cubicBezTo>
                  <a:cubicBezTo>
                    <a:pt x="1416377" y="1433178"/>
                    <a:pt x="1421451" y="1421450"/>
                    <a:pt x="1427148" y="1410056"/>
                  </a:cubicBezTo>
                  <a:cubicBezTo>
                    <a:pt x="1429996" y="1398662"/>
                    <a:pt x="1432467" y="1387166"/>
                    <a:pt x="1435693" y="1375873"/>
                  </a:cubicBezTo>
                  <a:cubicBezTo>
                    <a:pt x="1438168" y="1367211"/>
                    <a:pt x="1441869" y="1358926"/>
                    <a:pt x="1444239" y="1350235"/>
                  </a:cubicBezTo>
                  <a:cubicBezTo>
                    <a:pt x="1450420" y="1327573"/>
                    <a:pt x="1455634" y="1304658"/>
                    <a:pt x="1461331" y="1281869"/>
                  </a:cubicBezTo>
                  <a:lnTo>
                    <a:pt x="1469877" y="1247686"/>
                  </a:lnTo>
                  <a:cubicBezTo>
                    <a:pt x="1472725" y="1222049"/>
                    <a:pt x="1474500" y="1196269"/>
                    <a:pt x="1478422" y="1170774"/>
                  </a:cubicBezTo>
                  <a:cubicBezTo>
                    <a:pt x="1483446" y="1138119"/>
                    <a:pt x="1487631" y="1139858"/>
                    <a:pt x="1495514" y="1110953"/>
                  </a:cubicBezTo>
                  <a:cubicBezTo>
                    <a:pt x="1524436" y="1004909"/>
                    <a:pt x="1501480" y="1075970"/>
                    <a:pt x="1521151" y="1016949"/>
                  </a:cubicBezTo>
                  <a:cubicBezTo>
                    <a:pt x="1524000" y="997009"/>
                    <a:pt x="1525747" y="976880"/>
                    <a:pt x="1529697" y="957129"/>
                  </a:cubicBezTo>
                  <a:cubicBezTo>
                    <a:pt x="1531464" y="948296"/>
                    <a:pt x="1536969" y="940409"/>
                    <a:pt x="1538243" y="931491"/>
                  </a:cubicBezTo>
                  <a:cubicBezTo>
                    <a:pt x="1550629" y="844792"/>
                    <a:pt x="1539453" y="858291"/>
                    <a:pt x="1555335" y="794759"/>
                  </a:cubicBezTo>
                  <a:cubicBezTo>
                    <a:pt x="1557520" y="786020"/>
                    <a:pt x="1561510" y="777812"/>
                    <a:pt x="1563880" y="769121"/>
                  </a:cubicBezTo>
                  <a:cubicBezTo>
                    <a:pt x="1578000" y="717347"/>
                    <a:pt x="1582403" y="699286"/>
                    <a:pt x="1589518" y="649480"/>
                  </a:cubicBezTo>
                  <a:cubicBezTo>
                    <a:pt x="1613641" y="480625"/>
                    <a:pt x="1584848" y="658074"/>
                    <a:pt x="1606609" y="538385"/>
                  </a:cubicBezTo>
                  <a:cubicBezTo>
                    <a:pt x="1609709" y="521337"/>
                    <a:pt x="1611524" y="504053"/>
                    <a:pt x="1615155" y="487110"/>
                  </a:cubicBezTo>
                  <a:cubicBezTo>
                    <a:pt x="1620077" y="464141"/>
                    <a:pt x="1619218" y="438289"/>
                    <a:pt x="1632247" y="418744"/>
                  </a:cubicBezTo>
                  <a:cubicBezTo>
                    <a:pt x="1637944" y="410198"/>
                    <a:pt x="1644745" y="402293"/>
                    <a:pt x="1649338" y="393106"/>
                  </a:cubicBezTo>
                  <a:cubicBezTo>
                    <a:pt x="1653366" y="385049"/>
                    <a:pt x="1653509" y="375343"/>
                    <a:pt x="1657884" y="367469"/>
                  </a:cubicBezTo>
                  <a:cubicBezTo>
                    <a:pt x="1667860" y="349512"/>
                    <a:pt x="1685571" y="335681"/>
                    <a:pt x="1692067" y="316194"/>
                  </a:cubicBezTo>
                  <a:cubicBezTo>
                    <a:pt x="1699018" y="295343"/>
                    <a:pt x="1701139" y="281485"/>
                    <a:pt x="1717705" y="264919"/>
                  </a:cubicBezTo>
                  <a:cubicBezTo>
                    <a:pt x="1724967" y="257657"/>
                    <a:pt x="1734796" y="253525"/>
                    <a:pt x="1743342" y="247828"/>
                  </a:cubicBezTo>
                  <a:cubicBezTo>
                    <a:pt x="1754088" y="215589"/>
                    <a:pt x="1756686" y="200301"/>
                    <a:pt x="1786071" y="170916"/>
                  </a:cubicBezTo>
                  <a:cubicBezTo>
                    <a:pt x="1797465" y="159522"/>
                    <a:pt x="1809767" y="148968"/>
                    <a:pt x="1820254" y="136733"/>
                  </a:cubicBezTo>
                  <a:cubicBezTo>
                    <a:pt x="1851178" y="100655"/>
                    <a:pt x="1819853" y="116926"/>
                    <a:pt x="1862983" y="102549"/>
                  </a:cubicBezTo>
                  <a:cubicBezTo>
                    <a:pt x="1868680" y="94003"/>
                    <a:pt x="1872812" y="84174"/>
                    <a:pt x="1880075" y="76912"/>
                  </a:cubicBezTo>
                  <a:cubicBezTo>
                    <a:pt x="1882598" y="74389"/>
                    <a:pt x="1931163" y="38064"/>
                    <a:pt x="1939895" y="34183"/>
                  </a:cubicBezTo>
                  <a:cubicBezTo>
                    <a:pt x="1956358" y="26866"/>
                    <a:pt x="1974078" y="22788"/>
                    <a:pt x="1991170" y="17091"/>
                  </a:cubicBezTo>
                  <a:lnTo>
                    <a:pt x="2016807" y="8546"/>
                  </a:lnTo>
                  <a:lnTo>
                    <a:pt x="2042445" y="0"/>
                  </a:lnTo>
                  <a:cubicBezTo>
                    <a:pt x="2057297" y="2122"/>
                    <a:pt x="2107255" y="5620"/>
                    <a:pt x="2127903" y="17091"/>
                  </a:cubicBezTo>
                  <a:cubicBezTo>
                    <a:pt x="2145860" y="27067"/>
                    <a:pt x="2162086" y="39880"/>
                    <a:pt x="2179178" y="51275"/>
                  </a:cubicBezTo>
                  <a:cubicBezTo>
                    <a:pt x="2239632" y="91578"/>
                    <a:pt x="2164750" y="40970"/>
                    <a:pt x="2238998" y="94004"/>
                  </a:cubicBezTo>
                  <a:cubicBezTo>
                    <a:pt x="2247356" y="99974"/>
                    <a:pt x="2256746" y="104520"/>
                    <a:pt x="2264636" y="111095"/>
                  </a:cubicBezTo>
                  <a:cubicBezTo>
                    <a:pt x="2273920" y="118832"/>
                    <a:pt x="2281727" y="128187"/>
                    <a:pt x="2290273" y="136733"/>
                  </a:cubicBezTo>
                  <a:cubicBezTo>
                    <a:pt x="2310594" y="197693"/>
                    <a:pt x="2281779" y="123991"/>
                    <a:pt x="2324456" y="188007"/>
                  </a:cubicBezTo>
                  <a:cubicBezTo>
                    <a:pt x="2373926" y="262212"/>
                    <a:pt x="2276857" y="157500"/>
                    <a:pt x="2358639" y="239282"/>
                  </a:cubicBezTo>
                  <a:cubicBezTo>
                    <a:pt x="2361488" y="247828"/>
                    <a:pt x="2364710" y="256258"/>
                    <a:pt x="2367185" y="264919"/>
                  </a:cubicBezTo>
                  <a:cubicBezTo>
                    <a:pt x="2370412" y="276212"/>
                    <a:pt x="2370478" y="288598"/>
                    <a:pt x="2375731" y="299103"/>
                  </a:cubicBezTo>
                  <a:cubicBezTo>
                    <a:pt x="2382101" y="311842"/>
                    <a:pt x="2392822" y="321892"/>
                    <a:pt x="2401368" y="333286"/>
                  </a:cubicBezTo>
                  <a:lnTo>
                    <a:pt x="2418460" y="384561"/>
                  </a:lnTo>
                  <a:cubicBezTo>
                    <a:pt x="2421309" y="393107"/>
                    <a:pt x="2425240" y="401365"/>
                    <a:pt x="2427006" y="410198"/>
                  </a:cubicBezTo>
                  <a:lnTo>
                    <a:pt x="2435551" y="452927"/>
                  </a:lnTo>
                  <a:cubicBezTo>
                    <a:pt x="2438400" y="498505"/>
                    <a:pt x="2441697" y="544057"/>
                    <a:pt x="2444097" y="589660"/>
                  </a:cubicBezTo>
                  <a:cubicBezTo>
                    <a:pt x="2447372" y="651891"/>
                    <a:pt x="2448364" y="777630"/>
                    <a:pt x="2461189" y="854579"/>
                  </a:cubicBezTo>
                  <a:cubicBezTo>
                    <a:pt x="2462670" y="863465"/>
                    <a:pt x="2467365" y="871526"/>
                    <a:pt x="2469735" y="880217"/>
                  </a:cubicBezTo>
                  <a:cubicBezTo>
                    <a:pt x="2475916" y="902879"/>
                    <a:pt x="2479398" y="926298"/>
                    <a:pt x="2486826" y="948583"/>
                  </a:cubicBezTo>
                  <a:lnTo>
                    <a:pt x="2503918" y="999858"/>
                  </a:lnTo>
                  <a:lnTo>
                    <a:pt x="2512464" y="1025495"/>
                  </a:lnTo>
                </a:path>
              </a:pathLst>
            </a:cu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5141288" y="568408"/>
            <a:ext cx="2580686" cy="149024"/>
            <a:chOff x="4238207" y="2594671"/>
            <a:chExt cx="2580686" cy="149024"/>
          </a:xfrm>
        </p:grpSpPr>
        <p:cxnSp>
          <p:nvCxnSpPr>
            <p:cNvPr id="53" name="Straight Connector 52"/>
            <p:cNvCxnSpPr/>
            <p:nvPr/>
          </p:nvCxnSpPr>
          <p:spPr>
            <a:xfrm flipV="1">
              <a:off x="4238207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4352507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flipV="1">
              <a:off x="4390607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4504907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452792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464222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468032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479462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flipV="1">
              <a:off x="482540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493970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V="1">
              <a:off x="497780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509210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V="1">
              <a:off x="511512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522942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526752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538182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542085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553515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557325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568755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V="1">
              <a:off x="571057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582487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V="1">
              <a:off x="586297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597727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600805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612235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flipV="1">
              <a:off x="616045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627475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 flipV="1">
              <a:off x="6297780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6412080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6450180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6564480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V="1">
              <a:off x="6590293" y="274097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6704593" y="259467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7" name="TextBox 86"/>
          <p:cNvSpPr txBox="1"/>
          <p:nvPr/>
        </p:nvSpPr>
        <p:spPr>
          <a:xfrm>
            <a:off x="7710272" y="520087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CCC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9204929" y="51666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CTT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CCC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0251382" y="548709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3’</a:t>
            </a:r>
          </a:p>
        </p:txBody>
      </p:sp>
      <p:grpSp>
        <p:nvGrpSpPr>
          <p:cNvPr id="91" name="Group 90"/>
          <p:cNvGrpSpPr/>
          <p:nvPr/>
        </p:nvGrpSpPr>
        <p:grpSpPr>
          <a:xfrm>
            <a:off x="8362577" y="606181"/>
            <a:ext cx="869909" cy="147097"/>
            <a:chOff x="4238207" y="2597391"/>
            <a:chExt cx="869909" cy="147097"/>
          </a:xfrm>
        </p:grpSpPr>
        <p:cxnSp>
          <p:nvCxnSpPr>
            <p:cNvPr id="92" name="Straight Connector 91"/>
            <p:cNvCxnSpPr/>
            <p:nvPr/>
          </p:nvCxnSpPr>
          <p:spPr>
            <a:xfrm flipV="1">
              <a:off x="4238207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>
              <a:off x="4352507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V="1">
              <a:off x="4390607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>
              <a:off x="4504907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V="1">
              <a:off x="4552534" y="2744488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>
              <a:off x="4666834" y="2598184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 flipV="1">
              <a:off x="4701760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>
            <a:xfrm>
              <a:off x="4816060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>
            <a:xfrm flipV="1">
              <a:off x="4879516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>
              <a:off x="4993816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2" name="Right Brace 101"/>
          <p:cNvSpPr/>
          <p:nvPr/>
        </p:nvSpPr>
        <p:spPr>
          <a:xfrm rot="16200000" flipH="1">
            <a:off x="6096253" y="-570354"/>
            <a:ext cx="183648" cy="3112329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/>
          <p:cNvSpPr txBox="1"/>
          <p:nvPr/>
        </p:nvSpPr>
        <p:spPr>
          <a:xfrm>
            <a:off x="5834455" y="1117718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cDNA</a:t>
            </a:r>
          </a:p>
        </p:txBody>
      </p:sp>
      <p:sp>
        <p:nvSpPr>
          <p:cNvPr id="104" name="Right Brace 103"/>
          <p:cNvSpPr/>
          <p:nvPr/>
        </p:nvSpPr>
        <p:spPr>
          <a:xfrm rot="16200000" flipH="1">
            <a:off x="8923457" y="-197720"/>
            <a:ext cx="183650" cy="2367063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/>
          <p:cNvSpPr txBox="1"/>
          <p:nvPr/>
        </p:nvSpPr>
        <p:spPr>
          <a:xfrm>
            <a:off x="8290578" y="1098668"/>
            <a:ext cx="152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Known handle</a:t>
            </a:r>
          </a:p>
        </p:txBody>
      </p:sp>
      <p:sp>
        <p:nvSpPr>
          <p:cNvPr id="106" name="Right Brace 105"/>
          <p:cNvSpPr/>
          <p:nvPr/>
        </p:nvSpPr>
        <p:spPr>
          <a:xfrm rot="16200000" flipH="1">
            <a:off x="3464341" y="19554"/>
            <a:ext cx="183649" cy="1970617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/>
          <p:cNvSpPr txBox="1"/>
          <p:nvPr/>
        </p:nvSpPr>
        <p:spPr>
          <a:xfrm>
            <a:off x="2747893" y="1117718"/>
            <a:ext cx="152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Known handle</a:t>
            </a:r>
          </a:p>
        </p:txBody>
      </p:sp>
      <p:sp>
        <p:nvSpPr>
          <p:cNvPr id="108" name="Down Arrow 107"/>
          <p:cNvSpPr/>
          <p:nvPr/>
        </p:nvSpPr>
        <p:spPr>
          <a:xfrm>
            <a:off x="5880889" y="1447801"/>
            <a:ext cx="627008" cy="668591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6542985" y="1633018"/>
            <a:ext cx="1455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+ Exonuclease I</a:t>
            </a:r>
          </a:p>
        </p:txBody>
      </p:sp>
      <p:cxnSp>
        <p:nvCxnSpPr>
          <p:cNvPr id="124" name="Straight Connector 123"/>
          <p:cNvCxnSpPr/>
          <p:nvPr/>
        </p:nvCxnSpPr>
        <p:spPr>
          <a:xfrm flipV="1">
            <a:off x="2545388" y="2336818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2659688" y="219051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2710488" y="2336818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>
            <a:off x="2824788" y="219051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V="1">
            <a:off x="2862888" y="2336818"/>
            <a:ext cx="22860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>
            <a:off x="2977188" y="2190514"/>
            <a:ext cx="0" cy="146304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V="1">
            <a:off x="3027988" y="23368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3142288" y="21905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flipV="1">
            <a:off x="3201555" y="23368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>
            <a:off x="3315855" y="21905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366655" y="23368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3480955" y="21905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V="1">
            <a:off x="3519055" y="2336818"/>
            <a:ext cx="228600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3633355" y="2190514"/>
            <a:ext cx="0" cy="146304"/>
          </a:xfrm>
          <a:prstGeom prst="line">
            <a:avLst/>
          </a:prstGeom>
          <a:ln w="381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684155" y="23368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3798455" y="21905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 flipV="1">
            <a:off x="3840788" y="23368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3955088" y="21905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V="1">
            <a:off x="4005888" y="23368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4120188" y="21905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 flipV="1">
            <a:off x="4158288" y="23368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4272588" y="21905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flipV="1">
            <a:off x="4323388" y="2336818"/>
            <a:ext cx="228600" cy="0"/>
          </a:xfrm>
          <a:prstGeom prst="line">
            <a:avLst/>
          </a:prstGeom>
          <a:ln w="5715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4437688" y="2190514"/>
            <a:ext cx="0" cy="146304"/>
          </a:xfrm>
          <a:prstGeom prst="line">
            <a:avLst/>
          </a:prstGeom>
          <a:ln w="381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8" name="TextBox 147"/>
          <p:cNvSpPr txBox="1"/>
          <p:nvPr/>
        </p:nvSpPr>
        <p:spPr>
          <a:xfrm>
            <a:off x="4519942" y="2149750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TTTT</a:t>
            </a:r>
          </a:p>
        </p:txBody>
      </p:sp>
      <p:sp>
        <p:nvSpPr>
          <p:cNvPr id="149" name="Oval 148"/>
          <p:cNvSpPr/>
          <p:nvPr/>
        </p:nvSpPr>
        <p:spPr>
          <a:xfrm>
            <a:off x="1672744" y="1828800"/>
            <a:ext cx="914400" cy="914400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0" name="Group 159"/>
          <p:cNvGrpSpPr/>
          <p:nvPr/>
        </p:nvGrpSpPr>
        <p:grpSpPr>
          <a:xfrm>
            <a:off x="5157578" y="2193890"/>
            <a:ext cx="2580686" cy="149024"/>
            <a:chOff x="4238207" y="2594671"/>
            <a:chExt cx="2580686" cy="149024"/>
          </a:xfrm>
        </p:grpSpPr>
        <p:cxnSp>
          <p:nvCxnSpPr>
            <p:cNvPr id="161" name="Straight Connector 160"/>
            <p:cNvCxnSpPr/>
            <p:nvPr/>
          </p:nvCxnSpPr>
          <p:spPr>
            <a:xfrm flipV="1">
              <a:off x="4238207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/>
          </p:nvCxnSpPr>
          <p:spPr>
            <a:xfrm>
              <a:off x="4352507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>
            <a:xfrm flipV="1">
              <a:off x="4390607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>
              <a:off x="4504907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flipV="1">
              <a:off x="452792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>
              <a:off x="464222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>
            <a:xfrm flipV="1">
              <a:off x="468032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>
            <a:xfrm>
              <a:off x="479462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flipV="1">
              <a:off x="482540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>
            <a:xfrm>
              <a:off x="493970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 flipV="1">
              <a:off x="497780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>
              <a:off x="509210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flipV="1">
              <a:off x="511512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>
            <a:xfrm>
              <a:off x="522942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flipV="1">
              <a:off x="526752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>
            <a:xfrm>
              <a:off x="538182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flipV="1">
              <a:off x="542085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>
              <a:off x="553515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 flipV="1">
              <a:off x="5573258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>
              <a:off x="5687558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flipV="1">
              <a:off x="571057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>
              <a:off x="582487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flipV="1">
              <a:off x="586297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>
              <a:off x="597727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flipV="1">
              <a:off x="600805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>
              <a:off x="612235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flipV="1">
              <a:off x="6160459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>
              <a:off x="6274759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flipV="1">
              <a:off x="6297780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>
              <a:off x="6412080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/>
          </p:nvCxnSpPr>
          <p:spPr>
            <a:xfrm flipV="1">
              <a:off x="6450180" y="274369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/>
          </p:nvCxnSpPr>
          <p:spPr>
            <a:xfrm>
              <a:off x="6564480" y="259739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/>
          </p:nvCxnSpPr>
          <p:spPr>
            <a:xfrm flipV="1">
              <a:off x="6590293" y="2740975"/>
              <a:ext cx="228600" cy="0"/>
            </a:xfrm>
            <a:prstGeom prst="line">
              <a:avLst/>
            </a:prstGeom>
            <a:ln w="5715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/>
          </p:nvCxnSpPr>
          <p:spPr>
            <a:xfrm>
              <a:off x="6704593" y="2594671"/>
              <a:ext cx="0" cy="146304"/>
            </a:xfrm>
            <a:prstGeom prst="line">
              <a:avLst/>
            </a:prstGeom>
            <a:ln w="38100">
              <a:solidFill>
                <a:srgbClr val="0099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95" name="TextBox 194"/>
          <p:cNvSpPr txBox="1"/>
          <p:nvPr/>
        </p:nvSpPr>
        <p:spPr>
          <a:xfrm>
            <a:off x="7726562" y="2145569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CCC</a:t>
            </a:r>
          </a:p>
        </p:txBody>
      </p:sp>
      <p:sp>
        <p:nvSpPr>
          <p:cNvPr id="196" name="TextBox 195"/>
          <p:cNvSpPr txBox="1"/>
          <p:nvPr/>
        </p:nvSpPr>
        <p:spPr>
          <a:xfrm>
            <a:off x="9221219" y="2142146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CTT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CCC</a:t>
            </a:r>
          </a:p>
        </p:txBody>
      </p:sp>
      <p:sp>
        <p:nvSpPr>
          <p:cNvPr id="197" name="TextBox 196"/>
          <p:cNvSpPr txBox="1"/>
          <p:nvPr/>
        </p:nvSpPr>
        <p:spPr>
          <a:xfrm>
            <a:off x="10267672" y="2174191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3’</a:t>
            </a:r>
          </a:p>
        </p:txBody>
      </p:sp>
      <p:grpSp>
        <p:nvGrpSpPr>
          <p:cNvPr id="198" name="Group 197"/>
          <p:cNvGrpSpPr/>
          <p:nvPr/>
        </p:nvGrpSpPr>
        <p:grpSpPr>
          <a:xfrm>
            <a:off x="8378867" y="2231663"/>
            <a:ext cx="869909" cy="147097"/>
            <a:chOff x="4238207" y="2597391"/>
            <a:chExt cx="869909" cy="147097"/>
          </a:xfrm>
        </p:grpSpPr>
        <p:cxnSp>
          <p:nvCxnSpPr>
            <p:cNvPr id="199" name="Straight Connector 198"/>
            <p:cNvCxnSpPr/>
            <p:nvPr/>
          </p:nvCxnSpPr>
          <p:spPr>
            <a:xfrm flipV="1">
              <a:off x="4238207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/>
          </p:nvCxnSpPr>
          <p:spPr>
            <a:xfrm>
              <a:off x="4352507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/>
          </p:nvCxnSpPr>
          <p:spPr>
            <a:xfrm flipV="1">
              <a:off x="4390607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/>
          </p:nvCxnSpPr>
          <p:spPr>
            <a:xfrm>
              <a:off x="4504907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/>
          </p:nvCxnSpPr>
          <p:spPr>
            <a:xfrm flipV="1">
              <a:off x="4552534" y="2744488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/>
          </p:nvCxnSpPr>
          <p:spPr>
            <a:xfrm>
              <a:off x="4666834" y="2598184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/>
          </p:nvCxnSpPr>
          <p:spPr>
            <a:xfrm flipV="1">
              <a:off x="4701760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/>
          </p:nvCxnSpPr>
          <p:spPr>
            <a:xfrm>
              <a:off x="4816060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/>
          </p:nvCxnSpPr>
          <p:spPr>
            <a:xfrm flipV="1">
              <a:off x="4879516" y="2743695"/>
              <a:ext cx="228600" cy="0"/>
            </a:xfrm>
            <a:prstGeom prst="line">
              <a:avLst/>
            </a:prstGeom>
            <a:ln w="5715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/>
          </p:nvCxnSpPr>
          <p:spPr>
            <a:xfrm>
              <a:off x="4993816" y="2597391"/>
              <a:ext cx="0" cy="146304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15" name="Down Arrow 214"/>
          <p:cNvSpPr/>
          <p:nvPr/>
        </p:nvSpPr>
        <p:spPr>
          <a:xfrm>
            <a:off x="5895589" y="2481968"/>
            <a:ext cx="627008" cy="668591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TextBox 215"/>
          <p:cNvSpPr txBox="1"/>
          <p:nvPr/>
        </p:nvSpPr>
        <p:spPr>
          <a:xfrm>
            <a:off x="6629950" y="2646985"/>
            <a:ext cx="16621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PCR Amplification</a:t>
            </a:r>
          </a:p>
        </p:txBody>
      </p:sp>
      <p:cxnSp>
        <p:nvCxnSpPr>
          <p:cNvPr id="225" name="Straight Connector 224"/>
          <p:cNvCxnSpPr/>
          <p:nvPr/>
        </p:nvCxnSpPr>
        <p:spPr>
          <a:xfrm flipH="1">
            <a:off x="8841159" y="2594390"/>
            <a:ext cx="286514" cy="30121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/>
          <p:cNvCxnSpPr/>
          <p:nvPr/>
        </p:nvCxnSpPr>
        <p:spPr>
          <a:xfrm>
            <a:off x="8458200" y="2895600"/>
            <a:ext cx="409990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9" name="Group 248"/>
          <p:cNvGrpSpPr/>
          <p:nvPr/>
        </p:nvGrpSpPr>
        <p:grpSpPr>
          <a:xfrm>
            <a:off x="3292667" y="3429847"/>
            <a:ext cx="5861539" cy="192881"/>
            <a:chOff x="1768666" y="3432227"/>
            <a:chExt cx="5861539" cy="192881"/>
          </a:xfrm>
        </p:grpSpPr>
        <p:sp>
          <p:nvSpPr>
            <p:cNvPr id="228" name="Rectangle 227"/>
            <p:cNvSpPr/>
            <p:nvPr/>
          </p:nvSpPr>
          <p:spPr>
            <a:xfrm>
              <a:off x="3211044" y="3432227"/>
              <a:ext cx="3930699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/>
            <p:cNvSpPr/>
            <p:nvPr/>
          </p:nvSpPr>
          <p:spPr>
            <a:xfrm>
              <a:off x="2732677" y="3434720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2257128" y="3433474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1768666" y="3433474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7141743" y="3433474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3215806" y="3548908"/>
              <a:ext cx="3930699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2732677" y="3549020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2257128" y="3547774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1768666" y="3547774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Rectangle 237"/>
            <p:cNvSpPr/>
            <p:nvPr/>
          </p:nvSpPr>
          <p:spPr>
            <a:xfrm>
              <a:off x="7141743" y="3547774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0" name="Left Bracket 249"/>
          <p:cNvSpPr/>
          <p:nvPr/>
        </p:nvSpPr>
        <p:spPr>
          <a:xfrm>
            <a:off x="3125999" y="3161351"/>
            <a:ext cx="173567" cy="689390"/>
          </a:xfrm>
          <a:prstGeom prst="lef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Left Bracket 250"/>
          <p:cNvSpPr/>
          <p:nvPr/>
        </p:nvSpPr>
        <p:spPr>
          <a:xfrm flipH="1">
            <a:off x="9180515" y="3150558"/>
            <a:ext cx="181390" cy="689390"/>
          </a:xfrm>
          <a:prstGeom prst="leftBracket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TextBox 251"/>
          <p:cNvSpPr txBox="1"/>
          <p:nvPr/>
        </p:nvSpPr>
        <p:spPr>
          <a:xfrm>
            <a:off x="9437033" y="366607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53" name="Down Arrow 252"/>
          <p:cNvSpPr/>
          <p:nvPr/>
        </p:nvSpPr>
        <p:spPr>
          <a:xfrm>
            <a:off x="5956349" y="3797383"/>
            <a:ext cx="627008" cy="668591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TextBox 253"/>
          <p:cNvSpPr txBox="1"/>
          <p:nvPr/>
        </p:nvSpPr>
        <p:spPr>
          <a:xfrm>
            <a:off x="6690710" y="3962400"/>
            <a:ext cx="27962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Fragmentation by Transposases</a:t>
            </a:r>
          </a:p>
        </p:txBody>
      </p:sp>
      <p:grpSp>
        <p:nvGrpSpPr>
          <p:cNvPr id="224" name="Group 223"/>
          <p:cNvGrpSpPr/>
          <p:nvPr/>
        </p:nvGrpSpPr>
        <p:grpSpPr>
          <a:xfrm>
            <a:off x="3208336" y="4581581"/>
            <a:ext cx="3040065" cy="190500"/>
            <a:chOff x="1684335" y="4581581"/>
            <a:chExt cx="3040065" cy="190500"/>
          </a:xfrm>
        </p:grpSpPr>
        <p:sp>
          <p:nvSpPr>
            <p:cNvPr id="256" name="Rectangle 255"/>
            <p:cNvSpPr/>
            <p:nvPr/>
          </p:nvSpPr>
          <p:spPr>
            <a:xfrm>
              <a:off x="3126714" y="4581581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2648346" y="4584074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/>
            <p:cNvSpPr/>
            <p:nvPr/>
          </p:nvSpPr>
          <p:spPr>
            <a:xfrm>
              <a:off x="2172797" y="4582828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1684335" y="4582828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/>
            <p:cNvSpPr/>
            <p:nvPr/>
          </p:nvSpPr>
          <p:spPr>
            <a:xfrm>
              <a:off x="3131475" y="4698262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2648346" y="4698374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/>
            <p:cNvSpPr/>
            <p:nvPr/>
          </p:nvSpPr>
          <p:spPr>
            <a:xfrm>
              <a:off x="2172797" y="4697128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1684335" y="4697128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7" name="Group 226"/>
          <p:cNvGrpSpPr/>
          <p:nvPr/>
        </p:nvGrpSpPr>
        <p:grpSpPr>
          <a:xfrm>
            <a:off x="6248401" y="4581693"/>
            <a:ext cx="1732761" cy="192769"/>
            <a:chOff x="4724400" y="4581692"/>
            <a:chExt cx="1732761" cy="192769"/>
          </a:xfrm>
        </p:grpSpPr>
        <p:sp>
          <p:nvSpPr>
            <p:cNvPr id="260" name="Rectangle 259"/>
            <p:cNvSpPr/>
            <p:nvPr/>
          </p:nvSpPr>
          <p:spPr>
            <a:xfrm>
              <a:off x="5968699" y="458282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5968699" y="469712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/>
            <p:cNvSpPr/>
            <p:nvPr/>
          </p:nvSpPr>
          <p:spPr>
            <a:xfrm>
              <a:off x="4724400" y="4581692"/>
              <a:ext cx="1249729" cy="76088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/>
            <p:cNvSpPr/>
            <p:nvPr/>
          </p:nvSpPr>
          <p:spPr>
            <a:xfrm>
              <a:off x="4729162" y="4698373"/>
              <a:ext cx="1249729" cy="76088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0" name="Down Arrow 269"/>
          <p:cNvSpPr/>
          <p:nvPr/>
        </p:nvSpPr>
        <p:spPr>
          <a:xfrm>
            <a:off x="3979634" y="5067302"/>
            <a:ext cx="292406" cy="4572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Down Arrow 271"/>
          <p:cNvSpPr/>
          <p:nvPr/>
        </p:nvSpPr>
        <p:spPr>
          <a:xfrm>
            <a:off x="7630855" y="4992897"/>
            <a:ext cx="292406" cy="45720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9" name="Group 228"/>
          <p:cNvGrpSpPr/>
          <p:nvPr/>
        </p:nvGrpSpPr>
        <p:grpSpPr>
          <a:xfrm>
            <a:off x="2239166" y="5703609"/>
            <a:ext cx="4000254" cy="190500"/>
            <a:chOff x="715166" y="5703609"/>
            <a:chExt cx="4000254" cy="190500"/>
          </a:xfrm>
        </p:grpSpPr>
        <p:sp>
          <p:nvSpPr>
            <p:cNvPr id="273" name="Rectangle 272"/>
            <p:cNvSpPr/>
            <p:nvPr/>
          </p:nvSpPr>
          <p:spPr>
            <a:xfrm>
              <a:off x="2641315" y="5703609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2162947" y="5706102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Rectangle 274"/>
            <p:cNvSpPr/>
            <p:nvPr/>
          </p:nvSpPr>
          <p:spPr>
            <a:xfrm>
              <a:off x="1687398" y="5704856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1198936" y="5704856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Rectangle 276"/>
            <p:cNvSpPr/>
            <p:nvPr/>
          </p:nvSpPr>
          <p:spPr>
            <a:xfrm>
              <a:off x="2646076" y="5820290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Rectangle 277"/>
            <p:cNvSpPr/>
            <p:nvPr/>
          </p:nvSpPr>
          <p:spPr>
            <a:xfrm>
              <a:off x="2162947" y="5820402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/>
            <p:cNvSpPr/>
            <p:nvPr/>
          </p:nvSpPr>
          <p:spPr>
            <a:xfrm>
              <a:off x="1687398" y="5819156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1198936" y="5819156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715166" y="5704856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715166" y="5819156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/>
            <p:cNvSpPr/>
            <p:nvPr/>
          </p:nvSpPr>
          <p:spPr>
            <a:xfrm>
              <a:off x="4219118" y="5713134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/>
            <p:cNvSpPr/>
            <p:nvPr/>
          </p:nvSpPr>
          <p:spPr>
            <a:xfrm>
              <a:off x="4226958" y="5815641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9" name="Group 238"/>
          <p:cNvGrpSpPr/>
          <p:nvPr/>
        </p:nvGrpSpPr>
        <p:grpSpPr>
          <a:xfrm>
            <a:off x="6790915" y="5673552"/>
            <a:ext cx="2675840" cy="192825"/>
            <a:chOff x="5266915" y="5673551"/>
            <a:chExt cx="2675840" cy="192825"/>
          </a:xfrm>
        </p:grpSpPr>
        <p:sp>
          <p:nvSpPr>
            <p:cNvPr id="291" name="Rectangle 290"/>
            <p:cNvSpPr/>
            <p:nvPr/>
          </p:nvSpPr>
          <p:spPr>
            <a:xfrm>
              <a:off x="6987043" y="5674742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/>
            <p:cNvSpPr/>
            <p:nvPr/>
          </p:nvSpPr>
          <p:spPr>
            <a:xfrm>
              <a:off x="6987043" y="5789042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/>
            <p:cNvSpPr/>
            <p:nvPr/>
          </p:nvSpPr>
          <p:spPr>
            <a:xfrm>
              <a:off x="5742744" y="5673607"/>
              <a:ext cx="1249729" cy="76088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/>
            <p:cNvSpPr/>
            <p:nvPr/>
          </p:nvSpPr>
          <p:spPr>
            <a:xfrm>
              <a:off x="5747506" y="5790288"/>
              <a:ext cx="1249729" cy="76088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/>
            <p:cNvSpPr/>
            <p:nvPr/>
          </p:nvSpPr>
          <p:spPr>
            <a:xfrm>
              <a:off x="5266915" y="5673551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ectangle 295"/>
            <p:cNvSpPr/>
            <p:nvPr/>
          </p:nvSpPr>
          <p:spPr>
            <a:xfrm>
              <a:off x="5266915" y="5787851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/>
            <p:cNvSpPr/>
            <p:nvPr/>
          </p:nvSpPr>
          <p:spPr>
            <a:xfrm>
              <a:off x="7454293" y="5675988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Rectangle 297"/>
            <p:cNvSpPr/>
            <p:nvPr/>
          </p:nvSpPr>
          <p:spPr>
            <a:xfrm>
              <a:off x="7454293" y="5790288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1" name="Rounded Rectangle 300"/>
          <p:cNvSpPr/>
          <p:nvPr/>
        </p:nvSpPr>
        <p:spPr>
          <a:xfrm>
            <a:off x="2067861" y="5566745"/>
            <a:ext cx="4272368" cy="57149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Rectangle 302"/>
          <p:cNvSpPr/>
          <p:nvPr/>
        </p:nvSpPr>
        <p:spPr>
          <a:xfrm>
            <a:off x="4243687" y="5105400"/>
            <a:ext cx="15233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Tagging &amp; PCR</a:t>
            </a:r>
          </a:p>
        </p:txBody>
      </p:sp>
      <p:sp>
        <p:nvSpPr>
          <p:cNvPr id="305" name="Rectangle 304"/>
          <p:cNvSpPr/>
          <p:nvPr/>
        </p:nvSpPr>
        <p:spPr>
          <a:xfrm>
            <a:off x="7979189" y="5000277"/>
            <a:ext cx="15233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Tagging &amp; PCR</a:t>
            </a:r>
          </a:p>
        </p:txBody>
      </p:sp>
      <p:sp>
        <p:nvSpPr>
          <p:cNvPr id="309" name="Rectangle 308"/>
          <p:cNvSpPr/>
          <p:nvPr/>
        </p:nvSpPr>
        <p:spPr>
          <a:xfrm>
            <a:off x="6975254" y="5055575"/>
            <a:ext cx="488462" cy="7370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/>
          <p:cNvSpPr/>
          <p:nvPr/>
        </p:nvSpPr>
        <p:spPr>
          <a:xfrm>
            <a:off x="6673177" y="5221498"/>
            <a:ext cx="488462" cy="737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/>
          <p:cNvSpPr/>
          <p:nvPr/>
        </p:nvSpPr>
        <p:spPr>
          <a:xfrm>
            <a:off x="3410957" y="5129980"/>
            <a:ext cx="488462" cy="7370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ectangle 311"/>
          <p:cNvSpPr/>
          <p:nvPr/>
        </p:nvSpPr>
        <p:spPr>
          <a:xfrm>
            <a:off x="3108880" y="5295903"/>
            <a:ext cx="488462" cy="737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9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4.44444E-6 L -0.06702 -4.44444E-6 " pathEditMode="relative" rAng="0" ptsTypes="AA">
                                      <p:cBhvr>
                                        <p:cTn id="173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51" y="0"/>
                                    </p:animMotion>
                                  </p:childTnLst>
                                </p:cTn>
                              </p:par>
                              <p:par>
                                <p:cTn id="17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214E-6 L 0.07864 -0.00023 " pathEditMode="relative" rAng="0" ptsTypes="AA">
                                      <p:cBhvr>
                                        <p:cTn id="175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24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1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1" dur="10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000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6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4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animBg="1"/>
      <p:bldP spid="109" grpId="0"/>
      <p:bldP spid="148" grpId="0"/>
      <p:bldP spid="149" grpId="0" animBg="1"/>
      <p:bldP spid="195" grpId="0"/>
      <p:bldP spid="196" grpId="0"/>
      <p:bldP spid="197" grpId="0"/>
      <p:bldP spid="215" grpId="0" animBg="1"/>
      <p:bldP spid="216" grpId="0"/>
      <p:bldP spid="250" grpId="0" animBg="1"/>
      <p:bldP spid="251" grpId="0" animBg="1"/>
      <p:bldP spid="252" grpId="0"/>
      <p:bldP spid="253" grpId="0" animBg="1"/>
      <p:bldP spid="254" grpId="0"/>
      <p:bldP spid="270" grpId="0" animBg="1"/>
      <p:bldP spid="272" grpId="0" animBg="1"/>
      <p:bldP spid="301" grpId="0" animBg="1"/>
      <p:bldP spid="303" grpId="0"/>
      <p:bldP spid="305" grpId="0"/>
      <p:bldP spid="309" grpId="0" animBg="1"/>
      <p:bldP spid="310" grpId="0" animBg="1"/>
      <p:bldP spid="311" grpId="0" animBg="1"/>
      <p:bldP spid="3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210898" y="3691717"/>
            <a:ext cx="1597686" cy="76200"/>
          </a:xfrm>
          <a:prstGeom prst="rect">
            <a:avLst/>
          </a:prstGeom>
          <a:solidFill>
            <a:srgbClr val="00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732530" y="3694211"/>
            <a:ext cx="488462" cy="7370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256981" y="3692965"/>
            <a:ext cx="488462" cy="7370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768519" y="3692965"/>
            <a:ext cx="488462" cy="7370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215660" y="3808399"/>
            <a:ext cx="1592925" cy="72573"/>
          </a:xfrm>
          <a:prstGeom prst="rect">
            <a:avLst/>
          </a:prstGeom>
          <a:solidFill>
            <a:srgbClr val="00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732530" y="3808511"/>
            <a:ext cx="488462" cy="7370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256981" y="3807265"/>
            <a:ext cx="488462" cy="7370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768519" y="3807265"/>
            <a:ext cx="488462" cy="73707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284749" y="3692965"/>
            <a:ext cx="488462" cy="737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284749" y="3807265"/>
            <a:ext cx="488462" cy="737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788701" y="3701243"/>
            <a:ext cx="488462" cy="7370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796541" y="3803750"/>
            <a:ext cx="488462" cy="7370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639281" y="1065074"/>
            <a:ext cx="84793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5’ </a:t>
            </a:r>
            <a:r>
              <a:rPr lang="en-US" b="1" dirty="0"/>
              <a:t>AATGATACGGCGACCACCGAGATCTACAC</a:t>
            </a:r>
            <a:r>
              <a:rPr lang="en-US" b="1" dirty="0">
                <a:solidFill>
                  <a:srgbClr val="7030A0"/>
                </a:solidFill>
              </a:rPr>
              <a:t>GCCTGTCCGCGGAAGCAGTGGTATCAACGCAGAGT</a:t>
            </a:r>
            <a:r>
              <a:rPr lang="en-US" dirty="0">
                <a:solidFill>
                  <a:srgbClr val="7030A0"/>
                </a:solidFill>
              </a:rPr>
              <a:t>AC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ACGTACGTACGT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GCATGCAT</a:t>
            </a:r>
            <a:r>
              <a:rPr lang="en-US" dirty="0"/>
              <a:t>(</a:t>
            </a:r>
            <a:r>
              <a:rPr lang="en-US" strike="sngStrike" dirty="0"/>
              <a:t>TTTTT)</a:t>
            </a:r>
            <a:r>
              <a:rPr lang="en-US" strike="sngStrike" baseline="-25000" dirty="0"/>
              <a:t>6</a:t>
            </a:r>
            <a:r>
              <a:rPr lang="en-US" b="1" i="1" strike="sngStrike" dirty="0"/>
              <a:t>TTCA</a:t>
            </a:r>
            <a:r>
              <a:rPr lang="en-US" b="1" i="1" dirty="0"/>
              <a:t>A</a:t>
            </a:r>
            <a:r>
              <a:rPr lang="en-US" b="1" i="1" strike="sngStrike" dirty="0"/>
              <a:t>TTAATA</a:t>
            </a:r>
            <a:r>
              <a:rPr lang="en-US" b="1" i="1" dirty="0"/>
              <a:t> </a:t>
            </a:r>
            <a:r>
              <a:rPr lang="en-US" b="1" dirty="0"/>
              <a:t>--– 3’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4284749" y="3322001"/>
            <a:ext cx="751072" cy="264319"/>
            <a:chOff x="2373128" y="199402"/>
            <a:chExt cx="751072" cy="264319"/>
          </a:xfrm>
        </p:grpSpPr>
        <p:cxnSp>
          <p:nvCxnSpPr>
            <p:cNvPr id="16" name="Straight Connector 15"/>
            <p:cNvCxnSpPr/>
            <p:nvPr/>
          </p:nvCxnSpPr>
          <p:spPr>
            <a:xfrm flipV="1">
              <a:off x="2373128" y="199402"/>
              <a:ext cx="0" cy="2643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2373128" y="220357"/>
              <a:ext cx="751072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 rot="10800000">
            <a:off x="7533931" y="3960799"/>
            <a:ext cx="751072" cy="264319"/>
            <a:chOff x="2373128" y="199402"/>
            <a:chExt cx="751072" cy="264319"/>
          </a:xfrm>
        </p:grpSpPr>
        <p:cxnSp>
          <p:nvCxnSpPr>
            <p:cNvPr id="21" name="Straight Connector 20"/>
            <p:cNvCxnSpPr/>
            <p:nvPr/>
          </p:nvCxnSpPr>
          <p:spPr>
            <a:xfrm flipV="1">
              <a:off x="2373128" y="199402"/>
              <a:ext cx="0" cy="26431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2373128" y="220357"/>
              <a:ext cx="751072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TextBox 22"/>
          <p:cNvSpPr txBox="1"/>
          <p:nvPr/>
        </p:nvSpPr>
        <p:spPr>
          <a:xfrm>
            <a:off x="4191001" y="2893874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#1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293636" y="848142"/>
            <a:ext cx="867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Index 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924342" y="857667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PCR handle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286000" y="2213908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#1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423279" y="2213908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Molecule #1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601180" y="4798874"/>
            <a:ext cx="895252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3’ </a:t>
            </a:r>
            <a:r>
              <a:rPr lang="en-US" b="1" strike="sngStrike" dirty="0"/>
              <a:t>TTACTATGCCGCTGGTGGCTCTAGATGTG</a:t>
            </a:r>
            <a:r>
              <a:rPr lang="en-US" b="1" strike="sngStrike" dirty="0">
                <a:solidFill>
                  <a:srgbClr val="7030A0"/>
                </a:solidFill>
              </a:rPr>
              <a:t>CGGACAGGCGCCTTCGTCACCATAGTTGCGTCTCATGTG</a:t>
            </a:r>
            <a:r>
              <a:rPr lang="en-US" b="1" strike="sngStrike" dirty="0">
                <a:solidFill>
                  <a:schemeClr val="accent6">
                    <a:lumMod val="75000"/>
                  </a:schemeClr>
                </a:solidFill>
              </a:rPr>
              <a:t>TG</a:t>
            </a:r>
          </a:p>
          <a:p>
            <a:endParaRPr lang="en-US" b="1" strike="sngStrike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b="1" strike="sngStrike" dirty="0">
                <a:solidFill>
                  <a:schemeClr val="accent6">
                    <a:lumMod val="75000"/>
                  </a:schemeClr>
                </a:solidFill>
              </a:rPr>
              <a:t>CATGCATGCA</a:t>
            </a:r>
            <a:r>
              <a:rPr lang="en-US" b="1" strike="sngStrike" dirty="0">
                <a:solidFill>
                  <a:schemeClr val="tx2">
                    <a:lumMod val="75000"/>
                  </a:schemeClr>
                </a:solidFill>
              </a:rPr>
              <a:t>CGTACGTA</a:t>
            </a:r>
            <a:r>
              <a:rPr lang="en-US" dirty="0"/>
              <a:t>(AAAAA)</a:t>
            </a:r>
            <a:r>
              <a:rPr lang="en-US" baseline="-25000" dirty="0"/>
              <a:t>6</a:t>
            </a:r>
            <a:r>
              <a:rPr lang="en-US" b="1" dirty="0"/>
              <a:t>AAGTTAATTAT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GGCTCGGGTGCTCTGATTCCGCTTAGAGCATACG</a:t>
            </a:r>
          </a:p>
          <a:p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GCAGAAGACGAAC</a:t>
            </a:r>
            <a:r>
              <a:rPr lang="en-US" dirty="0"/>
              <a:t>– 5’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440044" y="4341674"/>
            <a:ext cx="93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Read #2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945246" y="6094274"/>
            <a:ext cx="867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Index 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762416" y="6094274"/>
            <a:ext cx="1485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Albumin gene</a:t>
            </a:r>
          </a:p>
        </p:txBody>
      </p:sp>
      <p:grpSp>
        <p:nvGrpSpPr>
          <p:cNvPr id="77" name="Group 76"/>
          <p:cNvGrpSpPr/>
          <p:nvPr/>
        </p:nvGrpSpPr>
        <p:grpSpPr>
          <a:xfrm>
            <a:off x="4876800" y="5941874"/>
            <a:ext cx="1344192" cy="152400"/>
            <a:chOff x="3352800" y="5562600"/>
            <a:chExt cx="1344192" cy="15240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3352800" y="5562600"/>
              <a:ext cx="133409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3362894" y="5715000"/>
              <a:ext cx="133409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3977212" y="5562600"/>
              <a:ext cx="0" cy="1524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/>
          <p:cNvGrpSpPr/>
          <p:nvPr/>
        </p:nvGrpSpPr>
        <p:grpSpPr>
          <a:xfrm>
            <a:off x="6324600" y="5954574"/>
            <a:ext cx="4114800" cy="152400"/>
            <a:chOff x="4800600" y="5575300"/>
            <a:chExt cx="4114800" cy="152400"/>
          </a:xfrm>
        </p:grpSpPr>
        <p:cxnSp>
          <p:nvCxnSpPr>
            <p:cNvPr id="39" name="Straight Connector 38"/>
            <p:cNvCxnSpPr/>
            <p:nvPr/>
          </p:nvCxnSpPr>
          <p:spPr>
            <a:xfrm>
              <a:off x="4800600" y="5575300"/>
              <a:ext cx="41148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6508932" y="5727700"/>
              <a:ext cx="73006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6802158" y="5575300"/>
              <a:ext cx="0" cy="1524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1705434" y="1217474"/>
            <a:ext cx="3704766" cy="152400"/>
            <a:chOff x="181434" y="838200"/>
            <a:chExt cx="3704766" cy="152400"/>
          </a:xfrm>
        </p:grpSpPr>
        <p:cxnSp>
          <p:nvCxnSpPr>
            <p:cNvPr id="54" name="Straight Connector 53"/>
            <p:cNvCxnSpPr/>
            <p:nvPr/>
          </p:nvCxnSpPr>
          <p:spPr>
            <a:xfrm>
              <a:off x="181434" y="990600"/>
              <a:ext cx="370476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1850165" y="838200"/>
              <a:ext cx="73006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2167706" y="838200"/>
              <a:ext cx="0" cy="1524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oup 73"/>
          <p:cNvGrpSpPr/>
          <p:nvPr/>
        </p:nvGrpSpPr>
        <p:grpSpPr>
          <a:xfrm>
            <a:off x="5562600" y="1217474"/>
            <a:ext cx="4419600" cy="152400"/>
            <a:chOff x="4038600" y="838200"/>
            <a:chExt cx="4419600" cy="152400"/>
          </a:xfrm>
        </p:grpSpPr>
        <p:cxnSp>
          <p:nvCxnSpPr>
            <p:cNvPr id="60" name="Straight Connector 59"/>
            <p:cNvCxnSpPr/>
            <p:nvPr/>
          </p:nvCxnSpPr>
          <p:spPr>
            <a:xfrm>
              <a:off x="4038600" y="990600"/>
              <a:ext cx="44196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5707331" y="838200"/>
              <a:ext cx="73006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6024872" y="838200"/>
              <a:ext cx="0" cy="1524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/>
          <p:cNvGrpSpPr/>
          <p:nvPr/>
        </p:nvGrpSpPr>
        <p:grpSpPr>
          <a:xfrm>
            <a:off x="2079087" y="1979474"/>
            <a:ext cx="1334098" cy="152400"/>
            <a:chOff x="555087" y="1600200"/>
            <a:chExt cx="1334098" cy="152400"/>
          </a:xfrm>
        </p:grpSpPr>
        <p:cxnSp>
          <p:nvCxnSpPr>
            <p:cNvPr id="64" name="Straight Connector 63"/>
            <p:cNvCxnSpPr/>
            <p:nvPr/>
          </p:nvCxnSpPr>
          <p:spPr>
            <a:xfrm>
              <a:off x="555087" y="1600200"/>
              <a:ext cx="133409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761999" y="1752600"/>
              <a:ext cx="81464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1179499" y="1600200"/>
              <a:ext cx="0" cy="1524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/>
          <p:cNvGrpSpPr/>
          <p:nvPr/>
        </p:nvGrpSpPr>
        <p:grpSpPr>
          <a:xfrm>
            <a:off x="3532288" y="1979474"/>
            <a:ext cx="996693" cy="152400"/>
            <a:chOff x="2008287" y="1600200"/>
            <a:chExt cx="996693" cy="152400"/>
          </a:xfrm>
        </p:grpSpPr>
        <p:cxnSp>
          <p:nvCxnSpPr>
            <p:cNvPr id="69" name="Straight Connector 68"/>
            <p:cNvCxnSpPr/>
            <p:nvPr/>
          </p:nvCxnSpPr>
          <p:spPr>
            <a:xfrm>
              <a:off x="2008287" y="1600200"/>
              <a:ext cx="996693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2133600" y="1752600"/>
              <a:ext cx="814647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2514600" y="1600200"/>
              <a:ext cx="0" cy="1524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TextBox 78"/>
          <p:cNvSpPr txBox="1"/>
          <p:nvPr/>
        </p:nvSpPr>
        <p:spPr>
          <a:xfrm>
            <a:off x="1752601" y="228600"/>
            <a:ext cx="87632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Paired-end Next-Gen Sequencing Determines Cell Identity, Molecule Quantity &amp; ID</a:t>
            </a:r>
          </a:p>
        </p:txBody>
      </p:sp>
    </p:spTree>
    <p:extLst>
      <p:ext uri="{BB962C8B-B14F-4D97-AF65-F5344CB8AC3E}">
        <p14:creationId xmlns:p14="http://schemas.microsoft.com/office/powerpoint/2010/main" val="3160695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3" grpId="0"/>
      <p:bldP spid="24" grpId="0"/>
      <p:bldP spid="25" grpId="0"/>
      <p:bldP spid="26" grpId="0"/>
      <p:bldP spid="27" grpId="0"/>
      <p:bldP spid="29" grpId="0"/>
      <p:bldP spid="30" grpId="0"/>
      <p:bldP spid="31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roup 123"/>
          <p:cNvGrpSpPr/>
          <p:nvPr/>
        </p:nvGrpSpPr>
        <p:grpSpPr>
          <a:xfrm>
            <a:off x="3206804" y="1231669"/>
            <a:ext cx="4000254" cy="190500"/>
            <a:chOff x="2319108" y="948530"/>
            <a:chExt cx="4000254" cy="190500"/>
          </a:xfrm>
        </p:grpSpPr>
        <p:sp>
          <p:nvSpPr>
            <p:cNvPr id="2" name="Rectangle 1"/>
            <p:cNvSpPr/>
            <p:nvPr/>
          </p:nvSpPr>
          <p:spPr>
            <a:xfrm>
              <a:off x="4245257" y="948530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3766889" y="951023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3291340" y="949777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2802878" y="94977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250018" y="1065211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766889" y="1065323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291340" y="1064077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802878" y="106407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319108" y="94977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319108" y="106407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823060" y="958055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830900" y="1060562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3206804" y="1803169"/>
            <a:ext cx="4000254" cy="190500"/>
            <a:chOff x="2323869" y="1405730"/>
            <a:chExt cx="4000254" cy="190500"/>
          </a:xfrm>
        </p:grpSpPr>
        <p:sp>
          <p:nvSpPr>
            <p:cNvPr id="14" name="Rectangle 13"/>
            <p:cNvSpPr/>
            <p:nvPr/>
          </p:nvSpPr>
          <p:spPr>
            <a:xfrm>
              <a:off x="4250018" y="1405730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771650" y="1408223"/>
              <a:ext cx="488462" cy="73707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296101" y="1406977"/>
              <a:ext cx="488462" cy="73707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807639" y="140697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54779" y="1522411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771650" y="1522523"/>
              <a:ext cx="488462" cy="73707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296101" y="1521277"/>
              <a:ext cx="488462" cy="73707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807639" y="152127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323869" y="140697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323869" y="152127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827821" y="1415255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5835661" y="1517762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3206804" y="2336569"/>
            <a:ext cx="4000254" cy="190500"/>
            <a:chOff x="2311826" y="1939130"/>
            <a:chExt cx="4000254" cy="190500"/>
          </a:xfrm>
        </p:grpSpPr>
        <p:sp>
          <p:nvSpPr>
            <p:cNvPr id="26" name="Rectangle 25"/>
            <p:cNvSpPr/>
            <p:nvPr/>
          </p:nvSpPr>
          <p:spPr>
            <a:xfrm>
              <a:off x="4237975" y="1939130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759607" y="1941623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284058" y="1940377"/>
              <a:ext cx="488462" cy="73707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795596" y="194037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4242736" y="2055811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759607" y="2055923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284058" y="2054677"/>
              <a:ext cx="488462" cy="73707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795596" y="205467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311826" y="194037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311826" y="205467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815778" y="1948655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823618" y="2051162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3206804" y="2829488"/>
            <a:ext cx="4000254" cy="190500"/>
            <a:chOff x="2306195" y="2355849"/>
            <a:chExt cx="4000254" cy="190500"/>
          </a:xfrm>
        </p:grpSpPr>
        <p:sp>
          <p:nvSpPr>
            <p:cNvPr id="38" name="Rectangle 37"/>
            <p:cNvSpPr/>
            <p:nvPr/>
          </p:nvSpPr>
          <p:spPr>
            <a:xfrm>
              <a:off x="4232344" y="2355849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753976" y="2358342"/>
              <a:ext cx="488462" cy="73707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278427" y="2357096"/>
              <a:ext cx="488462" cy="73707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2789965" y="2357096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237105" y="2472530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753976" y="2472642"/>
              <a:ext cx="488462" cy="73707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278427" y="2471396"/>
              <a:ext cx="488462" cy="73707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789965" y="2471396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2306195" y="2357096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306195" y="2471396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810147" y="2365374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5817987" y="2467881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3206804" y="3784369"/>
            <a:ext cx="4000254" cy="190500"/>
            <a:chOff x="2333963" y="3310730"/>
            <a:chExt cx="4000254" cy="190500"/>
          </a:xfrm>
        </p:grpSpPr>
        <p:sp>
          <p:nvSpPr>
            <p:cNvPr id="62" name="Rectangle 61"/>
            <p:cNvSpPr/>
            <p:nvPr/>
          </p:nvSpPr>
          <p:spPr>
            <a:xfrm>
              <a:off x="4260112" y="3310730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3781744" y="3313223"/>
              <a:ext cx="488462" cy="7370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3306195" y="3311977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2817733" y="331197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264873" y="3427411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781744" y="3427523"/>
              <a:ext cx="488462" cy="7370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306195" y="3426277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2817733" y="342627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2333963" y="331197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2333963" y="342627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5837915" y="3320255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845755" y="3422762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3206804" y="4278959"/>
            <a:ext cx="4000254" cy="190500"/>
            <a:chOff x="2333963" y="3805320"/>
            <a:chExt cx="4000254" cy="190500"/>
          </a:xfrm>
        </p:grpSpPr>
        <p:sp>
          <p:nvSpPr>
            <p:cNvPr id="74" name="Rectangle 73"/>
            <p:cNvSpPr/>
            <p:nvPr/>
          </p:nvSpPr>
          <p:spPr>
            <a:xfrm>
              <a:off x="4260112" y="3805320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3781744" y="3807813"/>
              <a:ext cx="488462" cy="7370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3306195" y="3806567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2817733" y="380656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4264873" y="3922001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3781744" y="3922113"/>
              <a:ext cx="488462" cy="73707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3306195" y="3920867"/>
              <a:ext cx="488462" cy="737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817733" y="392086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2333963" y="380656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2333963" y="392086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5837915" y="3814845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5845755" y="3917352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1" name="Group 130"/>
          <p:cNvGrpSpPr/>
          <p:nvPr/>
        </p:nvGrpSpPr>
        <p:grpSpPr>
          <a:xfrm>
            <a:off x="3206804" y="4889954"/>
            <a:ext cx="4000254" cy="190500"/>
            <a:chOff x="2339296" y="4337049"/>
            <a:chExt cx="4000254" cy="190500"/>
          </a:xfrm>
        </p:grpSpPr>
        <p:sp>
          <p:nvSpPr>
            <p:cNvPr id="86" name="Rectangle 85"/>
            <p:cNvSpPr/>
            <p:nvPr/>
          </p:nvSpPr>
          <p:spPr>
            <a:xfrm>
              <a:off x="4265445" y="4337049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3787077" y="4339542"/>
              <a:ext cx="488462" cy="7370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3311528" y="4338296"/>
              <a:ext cx="488462" cy="73707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823066" y="4338296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270206" y="4453730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3787077" y="4453842"/>
              <a:ext cx="488462" cy="7370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3311528" y="4452596"/>
              <a:ext cx="488462" cy="73707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2823066" y="4452596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2339296" y="4338296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339296" y="4452596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5843248" y="4346574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5851088" y="4449081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3206804" y="5420288"/>
            <a:ext cx="4000254" cy="190500"/>
            <a:chOff x="2306194" y="4946649"/>
            <a:chExt cx="4000254" cy="190500"/>
          </a:xfrm>
        </p:grpSpPr>
        <p:sp>
          <p:nvSpPr>
            <p:cNvPr id="98" name="Rectangle 97"/>
            <p:cNvSpPr/>
            <p:nvPr/>
          </p:nvSpPr>
          <p:spPr>
            <a:xfrm>
              <a:off x="4232343" y="4946649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3753975" y="4949142"/>
              <a:ext cx="488462" cy="73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3278426" y="4947896"/>
              <a:ext cx="488462" cy="73707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2789964" y="4947896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4237104" y="5063330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3753975" y="5063442"/>
              <a:ext cx="488462" cy="737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3278426" y="5062196"/>
              <a:ext cx="488462" cy="73707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2789964" y="5062196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2306194" y="4947896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2306194" y="5062196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5810146" y="4956174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5817986" y="5058681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3" name="Group 132"/>
          <p:cNvGrpSpPr/>
          <p:nvPr/>
        </p:nvGrpSpPr>
        <p:grpSpPr>
          <a:xfrm>
            <a:off x="3206804" y="5994169"/>
            <a:ext cx="4000254" cy="190500"/>
            <a:chOff x="2286311" y="5632449"/>
            <a:chExt cx="4000254" cy="190500"/>
          </a:xfrm>
        </p:grpSpPr>
        <p:sp>
          <p:nvSpPr>
            <p:cNvPr id="110" name="Rectangle 109"/>
            <p:cNvSpPr/>
            <p:nvPr/>
          </p:nvSpPr>
          <p:spPr>
            <a:xfrm>
              <a:off x="4212460" y="5632449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3734092" y="5634942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3258543" y="5633696"/>
              <a:ext cx="488462" cy="7370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2770081" y="5633696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4217221" y="5749130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3734092" y="5749242"/>
              <a:ext cx="488462" cy="73707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3258543" y="5747996"/>
              <a:ext cx="488462" cy="7370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2770081" y="5747996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2286311" y="5633696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2286311" y="5747996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5790263" y="5641974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5798103" y="5744481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3206804" y="3327169"/>
            <a:ext cx="4000254" cy="190500"/>
            <a:chOff x="2306195" y="2853530"/>
            <a:chExt cx="4000254" cy="190500"/>
          </a:xfrm>
        </p:grpSpPr>
        <p:sp>
          <p:nvSpPr>
            <p:cNvPr id="50" name="Rectangle 49"/>
            <p:cNvSpPr/>
            <p:nvPr/>
          </p:nvSpPr>
          <p:spPr>
            <a:xfrm>
              <a:off x="4232344" y="2853530"/>
              <a:ext cx="1597686" cy="76200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753976" y="2856023"/>
              <a:ext cx="488462" cy="7370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278427" y="2854777"/>
              <a:ext cx="488462" cy="7370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2789965" y="285477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4237105" y="2970211"/>
              <a:ext cx="1592925" cy="72573"/>
            </a:xfrm>
            <a:prstGeom prst="rect">
              <a:avLst/>
            </a:prstGeom>
            <a:solidFill>
              <a:srgbClr val="009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753976" y="2970323"/>
              <a:ext cx="488462" cy="7370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3278427" y="2969077"/>
              <a:ext cx="488462" cy="73707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789965" y="2969077"/>
              <a:ext cx="488462" cy="7370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2306195" y="285477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306195" y="2969077"/>
              <a:ext cx="488462" cy="737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810147" y="2863055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817987" y="2965562"/>
              <a:ext cx="488462" cy="7370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4" name="TextBox 133"/>
          <p:cNvSpPr txBox="1"/>
          <p:nvPr/>
        </p:nvSpPr>
        <p:spPr>
          <a:xfrm>
            <a:off x="1888202" y="1471658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#1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1878676" y="4272525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#3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1888202" y="2960457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#2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1850968" y="5598207"/>
            <a:ext cx="81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#4</a:t>
            </a:r>
          </a:p>
        </p:txBody>
      </p:sp>
      <p:sp>
        <p:nvSpPr>
          <p:cNvPr id="138" name="Left Brace 137"/>
          <p:cNvSpPr/>
          <p:nvPr/>
        </p:nvSpPr>
        <p:spPr>
          <a:xfrm>
            <a:off x="2702848" y="1155469"/>
            <a:ext cx="345152" cy="1024730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Left Brace 138"/>
          <p:cNvSpPr/>
          <p:nvPr/>
        </p:nvSpPr>
        <p:spPr>
          <a:xfrm>
            <a:off x="2711247" y="2603269"/>
            <a:ext cx="345152" cy="1024730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Left Brace 139"/>
          <p:cNvSpPr/>
          <p:nvPr/>
        </p:nvSpPr>
        <p:spPr>
          <a:xfrm>
            <a:off x="2720772" y="3948675"/>
            <a:ext cx="345152" cy="1024730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Left Brace 140"/>
          <p:cNvSpPr/>
          <p:nvPr/>
        </p:nvSpPr>
        <p:spPr>
          <a:xfrm>
            <a:off x="2701464" y="5299870"/>
            <a:ext cx="345152" cy="1024730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Down Arrow 121"/>
          <p:cNvSpPr/>
          <p:nvPr/>
        </p:nvSpPr>
        <p:spPr>
          <a:xfrm>
            <a:off x="4267200" y="838200"/>
            <a:ext cx="304800" cy="381000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TextBox 122"/>
          <p:cNvSpPr txBox="1"/>
          <p:nvPr/>
        </p:nvSpPr>
        <p:spPr>
          <a:xfrm>
            <a:off x="1828800" y="211262"/>
            <a:ext cx="8454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Bioinformatic</a:t>
            </a:r>
            <a:r>
              <a:rPr lang="en-US" sz="2800" dirty="0"/>
              <a:t> Analysis: Using </a:t>
            </a:r>
            <a:r>
              <a:rPr lang="en-US" sz="2800" u="sng" dirty="0"/>
              <a:t>barcodes</a:t>
            </a:r>
            <a:r>
              <a:rPr lang="en-US" sz="2800" dirty="0"/>
              <a:t>, UMIs, and Genes</a:t>
            </a:r>
          </a:p>
        </p:txBody>
      </p:sp>
      <p:sp>
        <p:nvSpPr>
          <p:cNvPr id="142" name="Right Arrow 141"/>
          <p:cNvSpPr/>
          <p:nvPr/>
        </p:nvSpPr>
        <p:spPr>
          <a:xfrm>
            <a:off x="7391419" y="2912721"/>
            <a:ext cx="1219200" cy="1618991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/>
          <p:cNvSpPr txBox="1"/>
          <p:nvPr/>
        </p:nvSpPr>
        <p:spPr>
          <a:xfrm>
            <a:off x="8610619" y="3402124"/>
            <a:ext cx="19085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Proceed to </a:t>
            </a:r>
          </a:p>
          <a:p>
            <a:pPr algn="ctr"/>
            <a:r>
              <a:rPr lang="en-US" dirty="0"/>
              <a:t>Matrix Generation</a:t>
            </a:r>
          </a:p>
        </p:txBody>
      </p:sp>
    </p:spTree>
    <p:extLst>
      <p:ext uri="{BB962C8B-B14F-4D97-AF65-F5344CB8AC3E}">
        <p14:creationId xmlns:p14="http://schemas.microsoft.com/office/powerpoint/2010/main" val="121851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7.40741E-7 L 2.22222E-6 -0.3305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528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1.48148E-6 L 2.22222E-6 -0.34792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407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3.7037E-7 L 2.22222E-6 0.10278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139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4.07407E-6 L 2.22222E-6 0.31852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92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1.85185E-6 L 2.22222E-6 -0.08889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44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1.11111E-6 L 2.22222E-6 0.25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1.85185E-6 L 2.22222E-6 0.25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0.01319 L -0.00104 -0.41366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213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0"/>
      <p:bldP spid="135" grpId="0"/>
      <p:bldP spid="136" grpId="0"/>
      <p:bldP spid="137" grpId="0"/>
      <p:bldP spid="138" grpId="0" animBg="1"/>
      <p:bldP spid="139" grpId="0" animBg="1"/>
      <p:bldP spid="140" grpId="0" animBg="1"/>
      <p:bldP spid="141" grpId="0" animBg="1"/>
      <p:bldP spid="122" grpId="0" animBg="1"/>
      <p:bldP spid="142" grpId="0" animBg="1"/>
      <p:bldP spid="14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2961102" y="129540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55612356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95483817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7898443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94916329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365862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Cell</a:t>
                      </a:r>
                      <a:r>
                        <a:rPr lang="en-US" baseline="0" dirty="0"/>
                        <a:t> #1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Cell #2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Cell #3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Cell #4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523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Albumin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923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GATA2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968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DNMT2B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8978822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432354" y="214264"/>
            <a:ext cx="532729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Generation of a Digital Expression </a:t>
            </a:r>
          </a:p>
          <a:p>
            <a:r>
              <a:rPr lang="en-US" sz="2800" dirty="0"/>
              <a:t>Matrix to </a:t>
            </a:r>
            <a:r>
              <a:rPr lang="en-US" sz="2800" dirty="0" err="1"/>
              <a:t>Deconvolute</a:t>
            </a:r>
            <a:r>
              <a:rPr lang="en-US" sz="2800" dirty="0"/>
              <a:t> Populations 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7772401" y="1143001"/>
            <a:ext cx="1387229" cy="187104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2000" y="3093740"/>
            <a:ext cx="3048000" cy="3048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57607" y="6172200"/>
            <a:ext cx="1475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PCA1 (GATA2)</a:t>
            </a:r>
          </a:p>
        </p:txBody>
      </p:sp>
      <p:sp>
        <p:nvSpPr>
          <p:cNvPr id="7" name="TextBox 6"/>
          <p:cNvSpPr txBox="1"/>
          <p:nvPr/>
        </p:nvSpPr>
        <p:spPr>
          <a:xfrm rot="16200000">
            <a:off x="3366304" y="4344728"/>
            <a:ext cx="1713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PCA2 (DNMT2B)</a:t>
            </a:r>
          </a:p>
        </p:txBody>
      </p:sp>
      <p:sp>
        <p:nvSpPr>
          <p:cNvPr id="8" name="Oval 7"/>
          <p:cNvSpPr/>
          <p:nvPr/>
        </p:nvSpPr>
        <p:spPr>
          <a:xfrm>
            <a:off x="5856702" y="4513270"/>
            <a:ext cx="304800" cy="304800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023851" y="1325860"/>
            <a:ext cx="304800" cy="304800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212280" y="1325860"/>
            <a:ext cx="304800" cy="3048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719051" y="4465340"/>
            <a:ext cx="304800" cy="304800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704302" y="4330105"/>
            <a:ext cx="304800" cy="3048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angle"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391399" y="1325860"/>
            <a:ext cx="304800" cy="3048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angle"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185897" y="3252172"/>
            <a:ext cx="304800" cy="304800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681734" y="1325860"/>
            <a:ext cx="304800" cy="304800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38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1" grpId="0" animBg="1"/>
      <p:bldP spid="12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5459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latin typeface="Times New Roman"/>
                <a:cs typeface="Times New Roman"/>
              </a:rPr>
              <a:t>CD45+ Cell Isolation from Mouse Colon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356" y="2855704"/>
            <a:ext cx="2559874" cy="91917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sz="2000" b="1" dirty="0">
                <a:latin typeface="Times New Roman"/>
                <a:cs typeface="Times New Roman"/>
              </a:rPr>
              <a:t>Single cell analysis</a:t>
            </a:r>
          </a:p>
          <a:p>
            <a:pPr>
              <a:buFontTx/>
              <a:buChar char="-"/>
            </a:pPr>
            <a:r>
              <a:rPr lang="en-US" sz="2000" b="1" dirty="0">
                <a:latin typeface="Times New Roman"/>
                <a:cs typeface="Times New Roman"/>
              </a:rPr>
              <a:t>Droplet based </a:t>
            </a:r>
            <a:r>
              <a:rPr lang="en-US" sz="2000" b="1" dirty="0" err="1">
                <a:latin typeface="Times New Roman"/>
                <a:cs typeface="Times New Roman"/>
              </a:rPr>
              <a:t>scRNAseq</a:t>
            </a:r>
            <a:endParaRPr lang="en-US" sz="2000" b="1" dirty="0">
              <a:latin typeface="Times New Roman"/>
              <a:cs typeface="Times New Roman"/>
              <a:sym typeface="Wingding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9908" b="48224"/>
          <a:stretch/>
        </p:blipFill>
        <p:spPr>
          <a:xfrm>
            <a:off x="3987906" y="1789336"/>
            <a:ext cx="4581947" cy="213273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7384269" y="4745430"/>
            <a:ext cx="136335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/>
                <a:cs typeface="Times New Roman"/>
              </a:rPr>
              <a:t>Sort the cells into 10x Chromium</a:t>
            </a:r>
          </a:p>
          <a:p>
            <a:endParaRPr lang="en-US" sz="1100" b="1" dirty="0">
              <a:latin typeface="Times New Roman"/>
              <a:cs typeface="Times New Roman"/>
            </a:endParaRPr>
          </a:p>
          <a:p>
            <a:r>
              <a:rPr lang="en-US" sz="1100" b="1" dirty="0">
                <a:latin typeface="Times New Roman"/>
                <a:cs typeface="Times New Roman"/>
              </a:rPr>
              <a:t>- Collected about 6500 cells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6593100" y="5007040"/>
            <a:ext cx="72870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538174" y="4674704"/>
            <a:ext cx="1301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/>
                <a:cs typeface="Times New Roman"/>
              </a:rPr>
              <a:t>Generated cDNA &amp; cDNA library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4875816" y="4455278"/>
            <a:ext cx="624609" cy="548003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938686" y="3961239"/>
            <a:ext cx="3165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/>
                <a:cs typeface="Times New Roman"/>
              </a:rPr>
              <a:t>Sequencing By NextSeq500</a:t>
            </a:r>
          </a:p>
          <a:p>
            <a:r>
              <a:rPr lang="en-US" sz="1400" b="1" dirty="0">
                <a:latin typeface="Times New Roman"/>
                <a:cs typeface="Times New Roman"/>
              </a:rPr>
              <a:t>NIAID Genomic Technologies Section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D576238-2838-534A-B02C-2BD247E1C0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764" r="66543"/>
          <a:stretch/>
        </p:blipFill>
        <p:spPr>
          <a:xfrm>
            <a:off x="8407941" y="1796338"/>
            <a:ext cx="2292399" cy="2125734"/>
          </a:xfrm>
          <a:prstGeom prst="rect">
            <a:avLst/>
          </a:prstGeom>
        </p:spPr>
      </p:pic>
      <p:cxnSp>
        <p:nvCxnSpPr>
          <p:cNvPr id="12" name="Straight Arrow Connector 11"/>
          <p:cNvCxnSpPr>
            <a:cxnSpLocks/>
          </p:cNvCxnSpPr>
          <p:nvPr/>
        </p:nvCxnSpPr>
        <p:spPr>
          <a:xfrm flipH="1">
            <a:off x="8747622" y="3201379"/>
            <a:ext cx="1223835" cy="163951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AB80C58-282C-2A41-9514-4BA4FB84CDF3}"/>
              </a:ext>
            </a:extLst>
          </p:cNvPr>
          <p:cNvSpPr txBox="1"/>
          <p:nvPr/>
        </p:nvSpPr>
        <p:spPr>
          <a:xfrm>
            <a:off x="5276313" y="1488560"/>
            <a:ext cx="5377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/>
                <a:cs typeface="Times New Roman"/>
              </a:rPr>
              <a:t>Cells were stained with </a:t>
            </a:r>
            <a:r>
              <a:rPr lang="en-US" sz="1400" b="1" dirty="0" err="1">
                <a:latin typeface="Times New Roman"/>
                <a:cs typeface="Times New Roman"/>
              </a:rPr>
              <a:t>CITEseq</a:t>
            </a:r>
            <a:r>
              <a:rPr lang="en-US" sz="1400" b="1" dirty="0">
                <a:latin typeface="Times New Roman"/>
                <a:cs typeface="Times New Roman"/>
              </a:rPr>
              <a:t> antibodies prior to FACs sorting</a:t>
            </a:r>
            <a:r>
              <a:rPr lang="en-US" sz="1100" b="1" dirty="0">
                <a:latin typeface="Times New Roman"/>
                <a:cs typeface="Times New Roman"/>
              </a:rPr>
              <a:t>.</a:t>
            </a:r>
            <a:endParaRPr lang="en-US" sz="1400" b="1" dirty="0">
              <a:latin typeface="Times New Roman"/>
              <a:cs typeface="Times New Roman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60C1CA8-9378-EF46-BA67-8CD4F7927873}"/>
              </a:ext>
            </a:extLst>
          </p:cNvPr>
          <p:cNvSpPr txBox="1">
            <a:spLocks/>
          </p:cNvSpPr>
          <p:nvPr/>
        </p:nvSpPr>
        <p:spPr>
          <a:xfrm>
            <a:off x="5323631" y="1170584"/>
            <a:ext cx="5842210" cy="919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latin typeface="Times New Roman"/>
                <a:cs typeface="Times New Roman"/>
                <a:sym typeface="Wingdings"/>
              </a:rPr>
              <a:t>Cell isolation from Steady-state WT colon</a:t>
            </a:r>
          </a:p>
        </p:txBody>
      </p:sp>
    </p:spTree>
    <p:extLst>
      <p:ext uri="{BB962C8B-B14F-4D97-AF65-F5344CB8AC3E}">
        <p14:creationId xmlns:p14="http://schemas.microsoft.com/office/powerpoint/2010/main" val="1051015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645</TotalTime>
  <Words>423</Words>
  <Application>Microsoft Macintosh PowerPoint</Application>
  <PresentationFormat>Widescreen</PresentationFormat>
  <Paragraphs>142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Wingdings</vt:lpstr>
      <vt:lpstr>Office Theme</vt:lpstr>
      <vt:lpstr>Droplet based single cell RNA sequencing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CD45+ Cell Isolation from Mouse Colon</vt:lpstr>
      <vt:lpstr>After Primary Analysis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CD45+ Colon Cells from Steady State</dc:title>
  <dc:creator>Kang, Byunghyun (NIH/NIAID) [F]</dc:creator>
  <cp:lastModifiedBy>Kang, Byunghyun (NIH/NIAID) [F]</cp:lastModifiedBy>
  <cp:revision>36</cp:revision>
  <dcterms:created xsi:type="dcterms:W3CDTF">2019-11-01T18:37:49Z</dcterms:created>
  <dcterms:modified xsi:type="dcterms:W3CDTF">2020-06-04T14:25:56Z</dcterms:modified>
</cp:coreProperties>
</file>

<file path=docProps/thumbnail.jpeg>
</file>